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8" r:id="rId3"/>
    <p:sldId id="257" r:id="rId4"/>
    <p:sldId id="259" r:id="rId5"/>
    <p:sldId id="260" r:id="rId6"/>
    <p:sldId id="261" r:id="rId7"/>
    <p:sldId id="262" r:id="rId8"/>
  </p:sldIdLst>
  <p:sldSz cx="12192000" cy="6858000"/>
  <p:notesSz cx="6858000" cy="9144000"/>
  <p:embeddedFontLst>
    <p:embeddedFont>
      <p:font typeface="Corbel" panose="020B0503020204020204" pitchFamily="34" charset="0"/>
      <p:regular r:id="rId10"/>
      <p:bold r:id="rId11"/>
      <p:italic r:id="rId12"/>
      <p:boldItalic r:id="rId13"/>
    </p:embeddedFont>
    <p:embeddedFont>
      <p:font typeface="Meiryo UI" panose="020B0604030504040204" pitchFamily="50" charset="-128"/>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42" autoAdjust="0"/>
  </p:normalViewPr>
  <p:slideViewPr>
    <p:cSldViewPr snapToGrid="0">
      <p:cViewPr varScale="1">
        <p:scale>
          <a:sx n="98" d="100"/>
          <a:sy n="98" d="100"/>
        </p:scale>
        <p:origin x="3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o da Costa" userId="cab39d3c0344a846" providerId="LiveId" clId="{97C412E1-4F3F-4CFA-AEE1-F996A52CAFD4}"/>
    <pc:docChg chg="modSld">
      <pc:chgData name="Eriko da Costa" userId="cab39d3c0344a846" providerId="LiveId" clId="{97C412E1-4F3F-4CFA-AEE1-F996A52CAFD4}" dt="2024-01-22T07:18:56.534" v="44" actId="20577"/>
      <pc:docMkLst>
        <pc:docMk/>
      </pc:docMkLst>
      <pc:sldChg chg="modSp mod">
        <pc:chgData name="Eriko da Costa" userId="cab39d3c0344a846" providerId="LiveId" clId="{97C412E1-4F3F-4CFA-AEE1-F996A52CAFD4}" dt="2024-01-22T07:18:56.534" v="44" actId="20577"/>
        <pc:sldMkLst>
          <pc:docMk/>
          <pc:sldMk cId="0" sldId="256"/>
        </pc:sldMkLst>
        <pc:spChg chg="mod">
          <ac:chgData name="Eriko da Costa" userId="cab39d3c0344a846" providerId="LiveId" clId="{97C412E1-4F3F-4CFA-AEE1-F996A52CAFD4}" dt="2024-01-22T07:18:56.534" v="44" actId="20577"/>
          <ac:spMkLst>
            <pc:docMk/>
            <pc:sldMk cId="0" sldId="256"/>
            <ac:spMk id="93" creationId="{00000000-0000-0000-0000-000000000000}"/>
          </ac:spMkLst>
        </pc:spChg>
      </pc:sldChg>
      <pc:sldChg chg="modSp mod">
        <pc:chgData name="Eriko da Costa" userId="cab39d3c0344a846" providerId="LiveId" clId="{97C412E1-4F3F-4CFA-AEE1-F996A52CAFD4}" dt="2024-01-22T06:49:11.666" v="41" actId="1076"/>
        <pc:sldMkLst>
          <pc:docMk/>
          <pc:sldMk cId="0" sldId="257"/>
        </pc:sldMkLst>
        <pc:spChg chg="mod">
          <ac:chgData name="Eriko da Costa" userId="cab39d3c0344a846" providerId="LiveId" clId="{97C412E1-4F3F-4CFA-AEE1-F996A52CAFD4}" dt="2024-01-22T06:49:11.666" v="41" actId="1076"/>
          <ac:spMkLst>
            <pc:docMk/>
            <pc:sldMk cId="0" sldId="257"/>
            <ac:spMk id="100" creationId="{00000000-0000-0000-0000-000000000000}"/>
          </ac:spMkLst>
        </pc:spChg>
      </pc:sldChg>
    </pc:docChg>
  </pc:docChgLst>
  <pc:docChgLst>
    <pc:chgData name="Eriko da Costa" userId="cab39d3c0344a846" providerId="LiveId" clId="{83F88E25-6F0D-4386-A142-65C3DB240033}"/>
    <pc:docChg chg="delSld modSld sldOrd">
      <pc:chgData name="Eriko da Costa" userId="cab39d3c0344a846" providerId="LiveId" clId="{83F88E25-6F0D-4386-A142-65C3DB240033}" dt="2024-06-09T12:53:19.092" v="124" actId="20577"/>
      <pc:docMkLst>
        <pc:docMk/>
      </pc:docMkLst>
      <pc:sldChg chg="modSp mod">
        <pc:chgData name="Eriko da Costa" userId="cab39d3c0344a846" providerId="LiveId" clId="{83F88E25-6F0D-4386-A142-65C3DB240033}" dt="2024-06-09T12:41:04.944" v="42" actId="20577"/>
        <pc:sldMkLst>
          <pc:docMk/>
          <pc:sldMk cId="0" sldId="256"/>
        </pc:sldMkLst>
        <pc:spChg chg="mod">
          <ac:chgData name="Eriko da Costa" userId="cab39d3c0344a846" providerId="LiveId" clId="{83F88E25-6F0D-4386-A142-65C3DB240033}" dt="2024-06-09T12:41:04.944" v="42" actId="20577"/>
          <ac:spMkLst>
            <pc:docMk/>
            <pc:sldMk cId="0" sldId="256"/>
            <ac:spMk id="93" creationId="{00000000-0000-0000-0000-000000000000}"/>
          </ac:spMkLst>
        </pc:spChg>
      </pc:sldChg>
      <pc:sldChg chg="modSp mod">
        <pc:chgData name="Eriko da Costa" userId="cab39d3c0344a846" providerId="LiveId" clId="{83F88E25-6F0D-4386-A142-65C3DB240033}" dt="2024-06-09T12:43:57.977" v="120" actId="20577"/>
        <pc:sldMkLst>
          <pc:docMk/>
          <pc:sldMk cId="0" sldId="257"/>
        </pc:sldMkLst>
        <pc:spChg chg="mod">
          <ac:chgData name="Eriko da Costa" userId="cab39d3c0344a846" providerId="LiveId" clId="{83F88E25-6F0D-4386-A142-65C3DB240033}" dt="2024-06-09T12:43:57.977" v="120" actId="20577"/>
          <ac:spMkLst>
            <pc:docMk/>
            <pc:sldMk cId="0" sldId="257"/>
            <ac:spMk id="100" creationId="{00000000-0000-0000-0000-000000000000}"/>
          </ac:spMkLst>
        </pc:spChg>
      </pc:sldChg>
      <pc:sldChg chg="modSp mod ord">
        <pc:chgData name="Eriko da Costa" userId="cab39d3c0344a846" providerId="LiveId" clId="{83F88E25-6F0D-4386-A142-65C3DB240033}" dt="2024-06-09T12:53:19.092" v="124" actId="20577"/>
        <pc:sldMkLst>
          <pc:docMk/>
          <pc:sldMk cId="0" sldId="258"/>
        </pc:sldMkLst>
        <pc:spChg chg="mod">
          <ac:chgData name="Eriko da Costa" userId="cab39d3c0344a846" providerId="LiveId" clId="{83F88E25-6F0D-4386-A142-65C3DB240033}" dt="2024-06-09T12:53:19.092" v="124" actId="20577"/>
          <ac:spMkLst>
            <pc:docMk/>
            <pc:sldMk cId="0" sldId="258"/>
            <ac:spMk id="106" creationId="{00000000-0000-0000-0000-000000000000}"/>
          </ac:spMkLst>
        </pc:spChg>
        <pc:spChg chg="mod">
          <ac:chgData name="Eriko da Costa" userId="cab39d3c0344a846" providerId="LiveId" clId="{83F88E25-6F0D-4386-A142-65C3DB240033}" dt="2024-06-09T12:41:54.617" v="60" actId="20577"/>
          <ac:spMkLst>
            <pc:docMk/>
            <pc:sldMk cId="0" sldId="258"/>
            <ac:spMk id="107" creationId="{00000000-0000-0000-0000-000000000000}"/>
          </ac:spMkLst>
        </pc:spChg>
      </pc:sldChg>
      <pc:sldChg chg="del">
        <pc:chgData name="Eriko da Costa" userId="cab39d3c0344a846" providerId="LiveId" clId="{83F88E25-6F0D-4386-A142-65C3DB240033}" dt="2024-06-09T12:45:08.102" v="121" actId="2696"/>
        <pc:sldMkLst>
          <pc:docMk/>
          <pc:sldMk cId="0" sldId="263"/>
        </pc:sldMkLst>
      </pc:sldChg>
      <pc:sldChg chg="del">
        <pc:chgData name="Eriko da Costa" userId="cab39d3c0344a846" providerId="LiveId" clId="{83F88E25-6F0D-4386-A142-65C3DB240033}" dt="2024-06-09T12:45:11.636" v="122" actId="2696"/>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1c9a716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1c9a7160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b1c9a7160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677bf5f6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8677bf5f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afe638d34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4afe638d34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afe638d3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4afe638d3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16"/>
        <p:cNvGrpSpPr/>
        <p:nvPr/>
      </p:nvGrpSpPr>
      <p:grpSpPr>
        <a:xfrm>
          <a:off x="0" y="0"/>
          <a:ext cx="0" cy="0"/>
          <a:chOff x="0" y="0"/>
          <a:chExt cx="0" cy="0"/>
        </a:xfrm>
      </p:grpSpPr>
      <p:sp>
        <p:nvSpPr>
          <p:cNvPr id="17" name="Google Shape;17;p2"/>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1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縦書きタイトルと&#10;縦書きテキスト" type="vertTitleAndTx">
  <p:cSld name="VERTICAL_TITLE_AND_VERTICAL_TEXT">
    <p:spTree>
      <p:nvGrpSpPr>
        <p:cNvPr id="1" name="Shape 81"/>
        <p:cNvGrpSpPr/>
        <p:nvPr/>
      </p:nvGrpSpPr>
      <p:grpSpPr>
        <a:xfrm>
          <a:off x="0" y="0"/>
          <a:ext cx="0" cy="0"/>
          <a:chOff x="0" y="0"/>
          <a:chExt cx="0" cy="0"/>
        </a:xfrm>
      </p:grpSpPr>
      <p:sp>
        <p:nvSpPr>
          <p:cNvPr id="82" name="Google Shape;82;p12"/>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2"/>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876064" y="-763226"/>
            <a:ext cx="5897562" cy="79732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12"/>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セクション見出し"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33" name="Google Shape;33;p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a:solidFill>
                  <a:schemeClr val="dk2"/>
                </a:solidFill>
                <a:latin typeface="Corbel"/>
                <a:ea typeface="Corbel"/>
                <a:cs typeface="Corbel"/>
                <a:sym typeface="Corbel"/>
              </a:defRPr>
            </a:lvl1pPr>
            <a:lvl2pPr marL="0" lvl="1" indent="0" algn="l">
              <a:spcBef>
                <a:spcPts val="0"/>
              </a:spcBef>
              <a:buNone/>
              <a:defRPr sz="1200" b="0">
                <a:solidFill>
                  <a:schemeClr val="dk2"/>
                </a:solidFill>
                <a:latin typeface="Corbel"/>
                <a:ea typeface="Corbel"/>
                <a:cs typeface="Corbel"/>
                <a:sym typeface="Corbel"/>
              </a:defRPr>
            </a:lvl2pPr>
            <a:lvl3pPr marL="0" lvl="2" indent="0" algn="l">
              <a:spcBef>
                <a:spcPts val="0"/>
              </a:spcBef>
              <a:buNone/>
              <a:defRPr sz="1200" b="0">
                <a:solidFill>
                  <a:schemeClr val="dk2"/>
                </a:solidFill>
                <a:latin typeface="Corbel"/>
                <a:ea typeface="Corbel"/>
                <a:cs typeface="Corbel"/>
                <a:sym typeface="Corbel"/>
              </a:defRPr>
            </a:lvl3pPr>
            <a:lvl4pPr marL="0" lvl="3" indent="0" algn="l">
              <a:spcBef>
                <a:spcPts val="0"/>
              </a:spcBef>
              <a:buNone/>
              <a:defRPr sz="1200" b="0">
                <a:solidFill>
                  <a:schemeClr val="dk2"/>
                </a:solidFill>
                <a:latin typeface="Corbel"/>
                <a:ea typeface="Corbel"/>
                <a:cs typeface="Corbel"/>
                <a:sym typeface="Corbel"/>
              </a:defRPr>
            </a:lvl4pPr>
            <a:lvl5pPr marL="0" lvl="4" indent="0" algn="l">
              <a:spcBef>
                <a:spcPts val="0"/>
              </a:spcBef>
              <a:buNone/>
              <a:defRPr sz="1200" b="0">
                <a:solidFill>
                  <a:schemeClr val="dk2"/>
                </a:solidFill>
                <a:latin typeface="Corbel"/>
                <a:ea typeface="Corbel"/>
                <a:cs typeface="Corbel"/>
                <a:sym typeface="Corbel"/>
              </a:defRPr>
            </a:lvl5pPr>
            <a:lvl6pPr marL="0" lvl="5" indent="0" algn="l">
              <a:spcBef>
                <a:spcPts val="0"/>
              </a:spcBef>
              <a:buNone/>
              <a:defRPr sz="1200" b="0">
                <a:solidFill>
                  <a:schemeClr val="dk2"/>
                </a:solidFill>
                <a:latin typeface="Corbel"/>
                <a:ea typeface="Corbel"/>
                <a:cs typeface="Corbel"/>
                <a:sym typeface="Corbel"/>
              </a:defRPr>
            </a:lvl6pPr>
            <a:lvl7pPr marL="0" lvl="6" indent="0" algn="l">
              <a:spcBef>
                <a:spcPts val="0"/>
              </a:spcBef>
              <a:buNone/>
              <a:defRPr sz="1200" b="0">
                <a:solidFill>
                  <a:schemeClr val="dk2"/>
                </a:solidFill>
                <a:latin typeface="Corbel"/>
                <a:ea typeface="Corbel"/>
                <a:cs typeface="Corbel"/>
                <a:sym typeface="Corbel"/>
              </a:defRPr>
            </a:lvl7pPr>
            <a:lvl8pPr marL="0" lvl="7" indent="0" algn="l">
              <a:spcBef>
                <a:spcPts val="0"/>
              </a:spcBef>
              <a:buNone/>
              <a:defRPr sz="1200" b="0">
                <a:solidFill>
                  <a:schemeClr val="dk2"/>
                </a:solidFill>
                <a:latin typeface="Corbel"/>
                <a:ea typeface="Corbel"/>
                <a:cs typeface="Corbel"/>
                <a:sym typeface="Corbel"/>
              </a:defRPr>
            </a:lvl8pPr>
            <a:lvl9pPr marL="0" lvl="8" indent="0" algn="l">
              <a:spcBef>
                <a:spcPts val="0"/>
              </a:spcBef>
              <a:buNone/>
              <a:defRPr sz="1200" b="0">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9" name="Google Shape;39;p5"/>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0" name="Google Shape;40;p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6" name="Google Shape;46;p6"/>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7" name="Google Shape;47;p6"/>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6"/>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9" name="Google Shape;49;p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白紙"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64" name="Google Shape;64;p9"/>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1280160" y="2211494"/>
            <a:ext cx="6126480" cy="3931920"/>
          </a:xfrm>
          <a:prstGeom prst="rect">
            <a:avLst/>
          </a:prstGeom>
          <a:solidFill>
            <a:srgbClr val="F7F7F7"/>
          </a:solidFill>
          <a:ln>
            <a:noFill/>
          </a:ln>
        </p:spPr>
      </p:sp>
      <p:sp>
        <p:nvSpPr>
          <p:cNvPr id="71" name="Google Shape;71;p10"/>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1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2800"/>
              <a:buFont typeface="Corbel"/>
              <a:buNone/>
            </a:pPr>
            <a:r>
              <a:rPr lang="ja-JP" sz="2800"/>
              <a:t>多文化適応</a:t>
            </a:r>
            <a:br>
              <a:rPr lang="ja-JP" sz="2800"/>
            </a:br>
            <a:r>
              <a:rPr lang="ja-JP" sz="2800"/>
              <a:t>個人事前課題</a:t>
            </a:r>
            <a:br>
              <a:rPr lang="ja-JP" sz="2800"/>
            </a:br>
            <a:endParaRPr sz="2800"/>
          </a:p>
        </p:txBody>
      </p:sp>
      <p:sp>
        <p:nvSpPr>
          <p:cNvPr id="93" name="Google Shape;93;p13"/>
          <p:cNvSpPr txBox="1">
            <a:spLocks noGrp="1"/>
          </p:cNvSpPr>
          <p:nvPr>
            <p:ph type="subTitle" idx="1"/>
          </p:nvPr>
        </p:nvSpPr>
        <p:spPr>
          <a:xfrm>
            <a:off x="4475274" y="4248600"/>
            <a:ext cx="4554000" cy="130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ja-JP" sz="1800" dirty="0"/>
              <a:t>取り組む期間　</a:t>
            </a:r>
            <a:r>
              <a:rPr lang="ja-JP" altLang="en-US" sz="1800" dirty="0"/>
              <a:t>受領後～</a:t>
            </a:r>
            <a:r>
              <a:rPr lang="en-US" altLang="ja-JP" sz="1800" dirty="0"/>
              <a:t>6/21</a:t>
            </a:r>
            <a:endParaRPr dirty="0"/>
          </a:p>
          <a:p>
            <a:pPr marL="0" lvl="0" indent="0" algn="l" rtl="0">
              <a:lnSpc>
                <a:spcPct val="90000"/>
              </a:lnSpc>
              <a:spcBef>
                <a:spcPts val="1400"/>
              </a:spcBef>
              <a:spcAft>
                <a:spcPts val="0"/>
              </a:spcAft>
              <a:buSzPts val="1800"/>
              <a:buNone/>
            </a:pPr>
            <a:r>
              <a:rPr lang="ja-JP" sz="1800" dirty="0"/>
              <a:t>期限　</a:t>
            </a:r>
            <a:r>
              <a:rPr lang="en-US" altLang="ja-JP" sz="1800" dirty="0"/>
              <a:t>6/21</a:t>
            </a:r>
            <a:r>
              <a:rPr lang="ja-JP" altLang="en-US" sz="1800" dirty="0"/>
              <a:t>中</a:t>
            </a:r>
            <a:endParaRPr dirty="0"/>
          </a:p>
          <a:p>
            <a:pPr marL="0" lvl="0" indent="0" algn="l" rtl="0">
              <a:lnSpc>
                <a:spcPct val="90000"/>
              </a:lnSpc>
              <a:spcBef>
                <a:spcPts val="1400"/>
              </a:spcBef>
              <a:spcAft>
                <a:spcPts val="0"/>
              </a:spcAft>
              <a:buSzPts val="1800"/>
              <a:buNone/>
            </a:pPr>
            <a:r>
              <a:rPr lang="ja-JP" sz="1800" dirty="0"/>
              <a:t>質問</a:t>
            </a:r>
            <a:r>
              <a:rPr lang="ja-JP" altLang="en-US" sz="1800" dirty="0"/>
              <a:t>・提出先</a:t>
            </a:r>
            <a:r>
              <a:rPr lang="ja-JP" sz="1800" dirty="0"/>
              <a:t>　dacostaeriko@gmail.com</a:t>
            </a:r>
            <a:endParaRPr sz="1800" dirty="0"/>
          </a:p>
          <a:p>
            <a:pPr marL="0" lvl="0" indent="0" algn="l" rtl="0">
              <a:lnSpc>
                <a:spcPct val="90000"/>
              </a:lnSpc>
              <a:spcBef>
                <a:spcPts val="1400"/>
              </a:spcBef>
              <a:spcAft>
                <a:spcPts val="0"/>
              </a:spcAft>
              <a:buSzPts val="1800"/>
              <a:buNone/>
            </a:pPr>
            <a:r>
              <a:rPr lang="ja-JP" sz="1800" dirty="0"/>
              <a:t>　</a:t>
            </a:r>
            <a:endParaRPr sz="1800" dirty="0"/>
          </a:p>
          <a:p>
            <a:pPr marL="0" lvl="0" indent="0" algn="l" rtl="0">
              <a:lnSpc>
                <a:spcPct val="90000"/>
              </a:lnSpc>
              <a:spcBef>
                <a:spcPts val="1400"/>
              </a:spcBef>
              <a:spcAft>
                <a:spcPts val="0"/>
              </a:spcAft>
              <a:buSzPts val="1800"/>
              <a:buNone/>
            </a:pP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334026" y="1961836"/>
            <a:ext cx="1170756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0" i="0" u="none" strike="noStrike" cap="none" dirty="0">
                <a:solidFill>
                  <a:schemeClr val="lt1"/>
                </a:solidFill>
                <a:latin typeface="Corbel"/>
                <a:ea typeface="Corbel"/>
                <a:cs typeface="Corbel"/>
                <a:sym typeface="Corbel"/>
              </a:rPr>
              <a:t>[Contents of interview]</a:t>
            </a:r>
            <a:endParaRPr dirty="0"/>
          </a:p>
          <a:p>
            <a:pPr marL="0" marR="0" lvl="0" indent="0" algn="l" rtl="0">
              <a:spcBef>
                <a:spcPts val="0"/>
              </a:spcBef>
              <a:spcAft>
                <a:spcPts val="0"/>
              </a:spcAft>
              <a:buNone/>
            </a:pPr>
            <a:r>
              <a:rPr lang="ja-JP" sz="2400" dirty="0">
                <a:solidFill>
                  <a:schemeClr val="lt1"/>
                </a:solidFill>
                <a:latin typeface="Corbel"/>
                <a:ea typeface="Corbel"/>
                <a:cs typeface="Corbel"/>
                <a:sym typeface="Corbel"/>
              </a:rPr>
              <a:t>Interview participants about cultural difference episodes they have experienced in their home country or the country in which they have spent the most time, and in the place where they have worked.  Record what you hear on a separate worksheet.	</a:t>
            </a:r>
            <a:endParaRPr dirty="0"/>
          </a:p>
          <a:p>
            <a:pPr marL="0" marR="0" lvl="0" indent="0" algn="l" rtl="0">
              <a:spcBef>
                <a:spcPts val="0"/>
              </a:spcBef>
              <a:spcAft>
                <a:spcPts val="0"/>
              </a:spcAft>
              <a:buNone/>
            </a:pPr>
            <a:endParaRPr sz="2400" dirty="0">
              <a:solidFill>
                <a:schemeClr val="lt1"/>
              </a:solidFill>
              <a:latin typeface="Corbel"/>
              <a:ea typeface="Corbel"/>
              <a:cs typeface="Corbel"/>
              <a:sym typeface="Corbel"/>
            </a:endParaRPr>
          </a:p>
          <a:p>
            <a:pPr marL="342900" marR="0" lvl="0" indent="-342900" algn="l" rtl="0">
              <a:spcBef>
                <a:spcPts val="0"/>
              </a:spcBef>
              <a:spcAft>
                <a:spcPts val="0"/>
              </a:spcAft>
              <a:buClr>
                <a:schemeClr val="lt1"/>
              </a:buClr>
              <a:buSzPts val="2400"/>
              <a:buFont typeface="Noto Sans Symbols"/>
              <a:buChar char="⮚"/>
            </a:pPr>
            <a:r>
              <a:rPr lang="ja-JP" sz="2400" dirty="0">
                <a:solidFill>
                  <a:schemeClr val="lt1"/>
                </a:solidFill>
                <a:latin typeface="Corbel"/>
                <a:ea typeface="Corbel"/>
                <a:cs typeface="Corbel"/>
                <a:sym typeface="Corbel"/>
              </a:rPr>
              <a:t>When you interview, please also ask　</a:t>
            </a:r>
            <a:endParaRPr sz="2400" dirty="0">
              <a:solidFill>
                <a:schemeClr val="lt1"/>
              </a:solidFill>
              <a:latin typeface="Corbel"/>
              <a:ea typeface="Corbel"/>
              <a:cs typeface="Corbel"/>
              <a:sym typeface="Corbel"/>
            </a:endParaRPr>
          </a:p>
          <a:p>
            <a:pPr marL="800100" marR="0" lvl="1" indent="-342900" algn="l" rtl="0">
              <a:spcBef>
                <a:spcPts val="0"/>
              </a:spcBef>
              <a:spcAft>
                <a:spcPts val="0"/>
              </a:spcAft>
              <a:buClr>
                <a:schemeClr val="lt1"/>
              </a:buClr>
              <a:buSzPts val="2400"/>
              <a:buFont typeface="Arial"/>
              <a:buChar char="•"/>
            </a:pPr>
            <a:r>
              <a:rPr lang="ja-JP" sz="2400" b="0" i="0" u="none" strike="noStrike" cap="none" dirty="0">
                <a:solidFill>
                  <a:schemeClr val="lt1"/>
                </a:solidFill>
                <a:latin typeface="Corbel"/>
                <a:ea typeface="Corbel"/>
                <a:cs typeface="Corbel"/>
                <a:sym typeface="Corbel"/>
              </a:rPr>
              <a:t>Who are the characters in  the stories?		</a:t>
            </a:r>
            <a:endParaRPr dirty="0"/>
          </a:p>
          <a:p>
            <a:pPr marL="800100" marR="0" lvl="1" indent="-342900" algn="l" rtl="0">
              <a:spcBef>
                <a:spcPts val="0"/>
              </a:spcBef>
              <a:spcAft>
                <a:spcPts val="0"/>
              </a:spcAft>
              <a:buClr>
                <a:schemeClr val="lt1"/>
              </a:buClr>
              <a:buSzPts val="2400"/>
              <a:buFont typeface="Arial"/>
              <a:buChar char="•"/>
            </a:pPr>
            <a:r>
              <a:rPr lang="ja-JP" sz="2400" b="0" i="0" u="none" strike="noStrike" cap="none" dirty="0">
                <a:solidFill>
                  <a:schemeClr val="lt1"/>
                </a:solidFill>
                <a:latin typeface="Corbel"/>
                <a:ea typeface="Corbel"/>
                <a:cs typeface="Corbel"/>
                <a:sym typeface="Corbel"/>
              </a:rPr>
              <a:t>Who did or said what?	</a:t>
            </a:r>
            <a:endParaRPr dirty="0"/>
          </a:p>
          <a:p>
            <a:pPr marL="342900" marR="0" lvl="0" indent="-342900" algn="l" rtl="0">
              <a:spcBef>
                <a:spcPts val="0"/>
              </a:spcBef>
              <a:spcAft>
                <a:spcPts val="0"/>
              </a:spcAft>
              <a:buClr>
                <a:schemeClr val="lt1"/>
              </a:buClr>
              <a:buSzPts val="2400"/>
              <a:buFont typeface="Noto Sans Symbols"/>
              <a:buChar char="⮚"/>
            </a:pPr>
            <a:r>
              <a:rPr lang="ja-JP" sz="2400">
                <a:solidFill>
                  <a:schemeClr val="lt1"/>
                </a:solidFill>
                <a:latin typeface="Corbel"/>
                <a:ea typeface="Corbel"/>
                <a:cs typeface="Corbel"/>
                <a:sym typeface="Corbel"/>
              </a:rPr>
              <a:t>Key </a:t>
            </a:r>
            <a:r>
              <a:rPr lang="ja-JP" sz="2400" dirty="0">
                <a:solidFill>
                  <a:schemeClr val="lt1"/>
                </a:solidFill>
                <a:latin typeface="Corbel"/>
                <a:ea typeface="Corbel"/>
                <a:cs typeface="Corbel"/>
                <a:sym typeface="Corbel"/>
              </a:rPr>
              <a:t>points		</a:t>
            </a:r>
            <a:endParaRPr dirty="0"/>
          </a:p>
          <a:p>
            <a:pPr marL="800100" marR="0" lvl="1" indent="-342900" algn="l" rtl="0">
              <a:spcBef>
                <a:spcPts val="0"/>
              </a:spcBef>
              <a:spcAft>
                <a:spcPts val="0"/>
              </a:spcAft>
              <a:buClr>
                <a:schemeClr val="lt1"/>
              </a:buClr>
              <a:buSzPts val="2400"/>
              <a:buFont typeface="Arial"/>
              <a:buChar char="•"/>
            </a:pPr>
            <a:r>
              <a:rPr lang="ja-JP" sz="2400" b="0" i="0" u="none" strike="noStrike" cap="none" dirty="0">
                <a:solidFill>
                  <a:schemeClr val="lt1"/>
                </a:solidFill>
                <a:latin typeface="Corbel"/>
                <a:ea typeface="Corbel"/>
                <a:cs typeface="Corbel"/>
                <a:sym typeface="Corbel"/>
              </a:rPr>
              <a:t>Listen attentively.</a:t>
            </a:r>
            <a:endParaRPr dirty="0"/>
          </a:p>
          <a:p>
            <a:pPr marL="800100" marR="0" lvl="1" indent="-342900" algn="l" rtl="0">
              <a:spcBef>
                <a:spcPts val="0"/>
              </a:spcBef>
              <a:spcAft>
                <a:spcPts val="0"/>
              </a:spcAft>
              <a:buClr>
                <a:schemeClr val="lt1"/>
              </a:buClr>
              <a:buSzPts val="2400"/>
              <a:buFont typeface="Arial"/>
              <a:buChar char="•"/>
            </a:pPr>
            <a:r>
              <a:rPr lang="ja-JP" sz="2400" b="0" i="0" u="none" strike="noStrike" cap="none" dirty="0">
                <a:solidFill>
                  <a:schemeClr val="lt1"/>
                </a:solidFill>
                <a:latin typeface="Corbel"/>
                <a:ea typeface="Corbel"/>
                <a:cs typeface="Corbel"/>
                <a:sym typeface="Corbel"/>
              </a:rPr>
              <a:t>Distinguish the facts from the interviewee's assumptions.  If there are any assumptions, please use different font colour in the worksheet.</a:t>
            </a:r>
            <a:endParaRPr sz="2400" b="0" i="0" u="none" strike="noStrike" cap="none" dirty="0">
              <a:solidFill>
                <a:schemeClr val="lt1"/>
              </a:solidFill>
              <a:latin typeface="Corbel"/>
              <a:ea typeface="Corbel"/>
              <a:cs typeface="Corbel"/>
              <a:sym typeface="Corbel"/>
            </a:endParaRPr>
          </a:p>
        </p:txBody>
      </p:sp>
      <p:sp>
        <p:nvSpPr>
          <p:cNvPr id="107" name="Google Shape;107;p15"/>
          <p:cNvSpPr txBox="1"/>
          <p:nvPr/>
        </p:nvSpPr>
        <p:spPr>
          <a:xfrm>
            <a:off x="334025" y="275225"/>
            <a:ext cx="112302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rgbClr val="00B0F0"/>
                </a:solidFill>
                <a:latin typeface="Corbel"/>
                <a:ea typeface="Corbel"/>
                <a:cs typeface="Corbel"/>
                <a:sym typeface="Corbel"/>
              </a:rPr>
              <a:t>Interviews with </a:t>
            </a:r>
            <a:r>
              <a:rPr lang="en-US" altLang="ja-JP" sz="2800" dirty="0">
                <a:solidFill>
                  <a:srgbClr val="00B0F0"/>
                </a:solidFill>
                <a:latin typeface="Corbel"/>
                <a:ea typeface="Corbel"/>
                <a:cs typeface="Corbel"/>
                <a:sym typeface="Corbel"/>
              </a:rPr>
              <a:t>two</a:t>
            </a:r>
            <a:r>
              <a:rPr lang="ja-JP" sz="2800" dirty="0">
                <a:solidFill>
                  <a:srgbClr val="00B0F0"/>
                </a:solidFill>
                <a:latin typeface="Corbel"/>
                <a:ea typeface="Corbel"/>
                <a:cs typeface="Corbel"/>
                <a:sym typeface="Corbel"/>
              </a:rPr>
              <a:t> people working globally, at least </a:t>
            </a:r>
            <a:r>
              <a:rPr lang="en-US" altLang="ja-JP" sz="2800" dirty="0">
                <a:solidFill>
                  <a:srgbClr val="00B0F0"/>
                </a:solidFill>
                <a:latin typeface="Corbel"/>
                <a:ea typeface="Corbel"/>
                <a:cs typeface="Corbel"/>
                <a:sym typeface="Corbel"/>
              </a:rPr>
              <a:t>one</a:t>
            </a:r>
            <a:r>
              <a:rPr lang="ja-JP" sz="2800" dirty="0">
                <a:solidFill>
                  <a:srgbClr val="00B0F0"/>
                </a:solidFill>
                <a:latin typeface="Corbel"/>
                <a:ea typeface="Corbel"/>
                <a:cs typeface="Corbel"/>
                <a:sym typeface="Corbel"/>
              </a:rPr>
              <a:t> in English. </a:t>
            </a:r>
            <a:br>
              <a:rPr lang="ja-JP" sz="2800" dirty="0">
                <a:solidFill>
                  <a:srgbClr val="00B0F0"/>
                </a:solidFill>
                <a:latin typeface="Corbel"/>
                <a:ea typeface="Corbel"/>
                <a:cs typeface="Corbel"/>
                <a:sym typeface="Corbel"/>
              </a:rPr>
            </a:br>
            <a:r>
              <a:rPr lang="ja-JP" sz="2800" dirty="0">
                <a:solidFill>
                  <a:srgbClr val="00B0F0"/>
                </a:solidFill>
                <a:latin typeface="Corbel"/>
                <a:ea typeface="Corbel"/>
                <a:cs typeface="Corbel"/>
                <a:sym typeface="Corbel"/>
              </a:rPr>
              <a:t>Can be in-person or online.   Whether you interview in English or Japanese, please complete the worksheet in English.</a:t>
            </a:r>
            <a:endParaRPr sz="2800" dirty="0">
              <a:solidFill>
                <a:srgbClr val="00B0F0"/>
              </a:solidFill>
              <a:latin typeface="Corbel"/>
              <a:ea typeface="Corbel"/>
              <a:cs typeface="Corbel"/>
              <a:sym typeface="Corbel"/>
            </a:endParaRPr>
          </a:p>
          <a:p>
            <a:pPr marL="0" marR="0" lvl="0" indent="0" algn="l" rtl="0">
              <a:spcBef>
                <a:spcPts val="0"/>
              </a:spcBef>
              <a:spcAft>
                <a:spcPts val="0"/>
              </a:spcAft>
              <a:buNone/>
            </a:pPr>
            <a:endParaRPr sz="2800" dirty="0">
              <a:solidFill>
                <a:srgbClr val="00B0F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66244" y="264226"/>
            <a:ext cx="9784200" cy="150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ja-JP" sz="2800"/>
              <a:t>よくいただく質問</a:t>
            </a:r>
            <a:endParaRPr sz="2800"/>
          </a:p>
        </p:txBody>
      </p:sp>
      <p:sp>
        <p:nvSpPr>
          <p:cNvPr id="100" name="Google Shape;100;p14"/>
          <p:cNvSpPr txBox="1"/>
          <p:nvPr/>
        </p:nvSpPr>
        <p:spPr>
          <a:xfrm>
            <a:off x="189900" y="1844153"/>
            <a:ext cx="11812200" cy="4941835"/>
          </a:xfrm>
          <a:prstGeom prst="rect">
            <a:avLst/>
          </a:prstGeom>
          <a:solidFill>
            <a:schemeClr val="dk2"/>
          </a:solidFill>
          <a:ln w="9525" cap="flat" cmpd="sng">
            <a:solidFill>
              <a:srgbClr val="F7F7F7"/>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Q、グローバルに働いている人（working globally)とは？</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A、日本国外で働いている人、留学している人、日本で多国籍な人員で働いている人。</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例えば、アメリカ人でドイツで働いている人、日本で中国人とイギリス人と働いている日本人、日本人でフィリピンに留学している人など。</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また、</a:t>
            </a:r>
            <a:r>
              <a:rPr lang="en-US" altLang="ja-JP" dirty="0">
                <a:solidFill>
                  <a:srgbClr val="F3F3F3"/>
                </a:solidFill>
                <a:latin typeface="Meiryo UI" panose="020B0604030504040204" pitchFamily="50" charset="-128"/>
                <a:ea typeface="Meiryo UI" panose="020B0604030504040204" pitchFamily="50" charset="-128"/>
              </a:rPr>
              <a:t>2</a:t>
            </a:r>
            <a:r>
              <a:rPr lang="ja-JP" dirty="0">
                <a:solidFill>
                  <a:srgbClr val="F3F3F3"/>
                </a:solidFill>
                <a:latin typeface="Meiryo UI" panose="020B0604030504040204" pitchFamily="50" charset="-128"/>
                <a:ea typeface="Meiryo UI" panose="020B0604030504040204" pitchFamily="50" charset="-128"/>
              </a:rPr>
              <a:t>名同じ条件、例えば、日本で働くフランス人</a:t>
            </a:r>
            <a:r>
              <a:rPr lang="en-US" altLang="ja-JP" dirty="0">
                <a:solidFill>
                  <a:srgbClr val="F3F3F3"/>
                </a:solidFill>
                <a:latin typeface="Meiryo UI" panose="020B0604030504040204" pitchFamily="50" charset="-128"/>
                <a:ea typeface="Meiryo UI" panose="020B0604030504040204" pitchFamily="50" charset="-128"/>
              </a:rPr>
              <a:t>2</a:t>
            </a:r>
            <a:r>
              <a:rPr lang="ja-JP" dirty="0">
                <a:solidFill>
                  <a:srgbClr val="F3F3F3"/>
                </a:solidFill>
                <a:latin typeface="Meiryo UI" panose="020B0604030504040204" pitchFamily="50" charset="-128"/>
                <a:ea typeface="Meiryo UI" panose="020B0604030504040204" pitchFamily="50" charset="-128"/>
              </a:rPr>
              <a:t>名でも大丈夫です。</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Q、日本人にインタビューしてもレポートは英語ですか？</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A、はい、インタビューは日本語で実施してもレポートは英語でお願いいたします。</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レポートは</a:t>
            </a:r>
            <a:r>
              <a:rPr lang="en-US" altLang="ja-JP" dirty="0">
                <a:solidFill>
                  <a:srgbClr val="F3F3F3"/>
                </a:solidFill>
                <a:latin typeface="Meiryo UI" panose="020B0604030504040204" pitchFamily="50" charset="-128"/>
                <a:ea typeface="Meiryo UI" panose="020B0604030504040204" pitchFamily="50" charset="-128"/>
              </a:rPr>
              <a:t>2</a:t>
            </a:r>
            <a:r>
              <a:rPr lang="ja-JP" dirty="0">
                <a:solidFill>
                  <a:srgbClr val="F3F3F3"/>
                </a:solidFill>
                <a:latin typeface="Meiryo UI" panose="020B0604030504040204" pitchFamily="50" charset="-128"/>
                <a:ea typeface="Meiryo UI" panose="020B0604030504040204" pitchFamily="50" charset="-128"/>
              </a:rPr>
              <a:t>名分英語でご作成ください。</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Q、少なくとも</a:t>
            </a:r>
            <a:r>
              <a:rPr lang="en-US" altLang="ja-JP" dirty="0">
                <a:solidFill>
                  <a:srgbClr val="F3F3F3"/>
                </a:solidFill>
                <a:latin typeface="Meiryo UI" panose="020B0604030504040204" pitchFamily="50" charset="-128"/>
                <a:ea typeface="Meiryo UI" panose="020B0604030504040204" pitchFamily="50" charset="-128"/>
              </a:rPr>
              <a:t>1</a:t>
            </a:r>
            <a:r>
              <a:rPr lang="ja-JP" dirty="0">
                <a:solidFill>
                  <a:srgbClr val="F3F3F3"/>
                </a:solidFill>
                <a:latin typeface="Meiryo UI" panose="020B0604030504040204" pitchFamily="50" charset="-128"/>
                <a:ea typeface="Meiryo UI" panose="020B0604030504040204" pitchFamily="50" charset="-128"/>
              </a:rPr>
              <a:t>名に英語でインタビューとは？</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A、強制ではありませんが</a:t>
            </a:r>
            <a:r>
              <a:rPr lang="en-US" altLang="ja-JP" dirty="0">
                <a:solidFill>
                  <a:srgbClr val="F3F3F3"/>
                </a:solidFill>
                <a:latin typeface="Meiryo UI" panose="020B0604030504040204" pitchFamily="50" charset="-128"/>
                <a:ea typeface="Meiryo UI" panose="020B0604030504040204" pitchFamily="50" charset="-128"/>
              </a:rPr>
              <a:t>2</a:t>
            </a:r>
            <a:r>
              <a:rPr lang="ja-JP" dirty="0">
                <a:solidFill>
                  <a:srgbClr val="F3F3F3"/>
                </a:solidFill>
                <a:latin typeface="Meiryo UI" panose="020B0604030504040204" pitchFamily="50" charset="-128"/>
                <a:ea typeface="Meiryo UI" panose="020B0604030504040204" pitchFamily="50" charset="-128"/>
              </a:rPr>
              <a:t>名中</a:t>
            </a:r>
            <a:r>
              <a:rPr lang="ja-JP" altLang="en-US" dirty="0">
                <a:solidFill>
                  <a:srgbClr val="F3F3F3"/>
                </a:solidFill>
                <a:latin typeface="Meiryo UI" panose="020B0604030504040204" pitchFamily="50" charset="-128"/>
                <a:ea typeface="Meiryo UI" panose="020B0604030504040204" pitchFamily="50" charset="-128"/>
              </a:rPr>
              <a:t>、１</a:t>
            </a:r>
            <a:r>
              <a:rPr lang="ja-JP" dirty="0">
                <a:solidFill>
                  <a:srgbClr val="F3F3F3"/>
                </a:solidFill>
                <a:latin typeface="Meiryo UI" panose="020B0604030504040204" pitchFamily="50" charset="-128"/>
                <a:ea typeface="Meiryo UI" panose="020B0604030504040204" pitchFamily="50" charset="-128"/>
              </a:rPr>
              <a:t>名には英語でインタビューを行ってください。</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例えば、インタビューの相手が</a:t>
            </a:r>
            <a:r>
              <a:rPr lang="en-US" altLang="ja-JP" dirty="0">
                <a:solidFill>
                  <a:srgbClr val="F3F3F3"/>
                </a:solidFill>
                <a:latin typeface="Meiryo UI" panose="020B0604030504040204" pitchFamily="50" charset="-128"/>
                <a:ea typeface="Meiryo UI" panose="020B0604030504040204" pitchFamily="50" charset="-128"/>
              </a:rPr>
              <a:t>2</a:t>
            </a:r>
            <a:r>
              <a:rPr lang="ja-JP" dirty="0">
                <a:solidFill>
                  <a:srgbClr val="F3F3F3"/>
                </a:solidFill>
                <a:latin typeface="Meiryo UI" panose="020B0604030504040204" pitchFamily="50" charset="-128"/>
                <a:ea typeface="Meiryo UI" panose="020B0604030504040204" pitchFamily="50" charset="-128"/>
              </a:rPr>
              <a:t>名とも日本人だったとしても</a:t>
            </a:r>
            <a:r>
              <a:rPr lang="en-US" altLang="ja-JP" dirty="0">
                <a:solidFill>
                  <a:srgbClr val="F3F3F3"/>
                </a:solidFill>
                <a:latin typeface="Meiryo UI" panose="020B0604030504040204" pitchFamily="50" charset="-128"/>
                <a:ea typeface="Meiryo UI" panose="020B0604030504040204" pitchFamily="50" charset="-128"/>
              </a:rPr>
              <a:t>1</a:t>
            </a:r>
            <a:r>
              <a:rPr lang="ja-JP" dirty="0">
                <a:solidFill>
                  <a:srgbClr val="F3F3F3"/>
                </a:solidFill>
                <a:latin typeface="Meiryo UI" panose="020B0604030504040204" pitchFamily="50" charset="-128"/>
                <a:ea typeface="Meiryo UI" panose="020B0604030504040204" pitchFamily="50" charset="-128"/>
              </a:rPr>
              <a:t>名に英語でインタビュー。</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英語でインタビュー/面談する練習を兼ねていますので、この設定としております。</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Q、インタビューする相手は新しく見つけないといけませんか？</a:t>
            </a:r>
            <a:endParaRPr dirty="0">
              <a:solidFill>
                <a:srgbClr val="F3F3F3"/>
              </a:solidFill>
              <a:latin typeface="Meiryo UI" panose="020B0604030504040204" pitchFamily="50" charset="-128"/>
              <a:ea typeface="Meiryo UI" panose="020B0604030504040204" pitchFamily="50" charset="-128"/>
            </a:endParaRPr>
          </a:p>
          <a:p>
            <a:pPr marL="0" lvl="0" indent="0" algn="l" rtl="0">
              <a:lnSpc>
                <a:spcPct val="138000"/>
              </a:lnSpc>
              <a:spcBef>
                <a:spcPts val="0"/>
              </a:spcBef>
              <a:spcAft>
                <a:spcPts val="0"/>
              </a:spcAft>
              <a:buNone/>
            </a:pPr>
            <a:r>
              <a:rPr lang="ja-JP" dirty="0">
                <a:solidFill>
                  <a:srgbClr val="F3F3F3"/>
                </a:solidFill>
                <a:latin typeface="Meiryo UI" panose="020B0604030504040204" pitchFamily="50" charset="-128"/>
                <a:ea typeface="Meiryo UI" panose="020B0604030504040204" pitchFamily="50" charset="-128"/>
              </a:rPr>
              <a:t>A、インタビューの相手はお知り合いでも、紹介を受けても、新しくつながりを見つけていただく</a:t>
            </a:r>
            <a:r>
              <a:rPr lang="ja-JP" altLang="en-US" dirty="0">
                <a:solidFill>
                  <a:srgbClr val="F3F3F3"/>
                </a:solidFill>
                <a:latin typeface="Meiryo UI" panose="020B0604030504040204" pitchFamily="50" charset="-128"/>
                <a:ea typeface="Meiryo UI" panose="020B0604030504040204" pitchFamily="50" charset="-128"/>
              </a:rPr>
              <a:t>ことでも</a:t>
            </a:r>
            <a:r>
              <a:rPr lang="ja-JP" dirty="0">
                <a:solidFill>
                  <a:srgbClr val="F3F3F3"/>
                </a:solidFill>
                <a:latin typeface="Meiryo UI" panose="020B0604030504040204" pitchFamily="50" charset="-128"/>
                <a:ea typeface="Meiryo UI" panose="020B0604030504040204" pitchFamily="50" charset="-128"/>
              </a:rPr>
              <a:t>大丈夫です。</a:t>
            </a:r>
            <a:endParaRPr dirty="0">
              <a:solidFill>
                <a:srgbClr val="F3F3F3"/>
              </a:solidFill>
              <a:latin typeface="Meiryo UI" panose="020B0604030504040204" pitchFamily="50" charset="-128"/>
              <a:ea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193925" y="1921551"/>
            <a:ext cx="9784200" cy="12519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ja-JP" dirty="0"/>
              <a:t>Characters and their position and role in this story; location </a:t>
            </a:r>
            <a:endParaRPr dirty="0"/>
          </a:p>
        </p:txBody>
      </p:sp>
      <p:sp>
        <p:nvSpPr>
          <p:cNvPr id="113" name="Google Shape;113;p16"/>
          <p:cNvSpPr txBox="1"/>
          <p:nvPr/>
        </p:nvSpPr>
        <p:spPr>
          <a:xfrm>
            <a:off x="193926" y="3116970"/>
            <a:ext cx="9784200" cy="8682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lt1"/>
              </a:buClr>
              <a:buSzPts val="2200"/>
              <a:buFont typeface="Noto Sans Symbols"/>
              <a:buChar char="▪"/>
            </a:pPr>
            <a:r>
              <a:rPr lang="ja-JP" sz="2200" dirty="0">
                <a:solidFill>
                  <a:schemeClr val="lt1"/>
                </a:solidFill>
                <a:latin typeface="Corbel"/>
                <a:ea typeface="Corbel"/>
                <a:cs typeface="Corbel"/>
                <a:sym typeface="Corbel"/>
              </a:rPr>
              <a:t>Background information such as industry and circumstances </a:t>
            </a:r>
            <a:endParaRPr sz="2200" dirty="0">
              <a:solidFill>
                <a:schemeClr val="lt1"/>
              </a:solidFill>
              <a:latin typeface="Corbel"/>
              <a:ea typeface="Corbel"/>
              <a:cs typeface="Corbel"/>
              <a:sym typeface="Corbel"/>
            </a:endParaRPr>
          </a:p>
        </p:txBody>
      </p:sp>
      <p:sp>
        <p:nvSpPr>
          <p:cNvPr id="114" name="Google Shape;114;p16"/>
          <p:cNvSpPr txBox="1"/>
          <p:nvPr/>
        </p:nvSpPr>
        <p:spPr>
          <a:xfrm>
            <a:off x="941054" y="1018314"/>
            <a:ext cx="101855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replace actual names and company names with fictitious ones (remove any information that might make someone identifiable)  </a:t>
            </a:r>
            <a:endParaRPr sz="1800">
              <a:solidFill>
                <a:srgbClr val="00B0F0"/>
              </a:solidFill>
              <a:latin typeface="Corbel"/>
              <a:ea typeface="Corbel"/>
              <a:cs typeface="Corbel"/>
              <a:sym typeface="Corbel"/>
            </a:endParaRPr>
          </a:p>
        </p:txBody>
      </p:sp>
      <p:sp>
        <p:nvSpPr>
          <p:cNvPr id="115" name="Google Shape;115;p16"/>
          <p:cNvSpPr txBox="1"/>
          <p:nvPr/>
        </p:nvSpPr>
        <p:spPr>
          <a:xfrm>
            <a:off x="331174" y="246500"/>
            <a:ext cx="2390400" cy="3693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Worksheet Interview 1</a:t>
            </a:r>
            <a:endParaRPr sz="1800">
              <a:solidFill>
                <a:srgbClr val="00B0F0"/>
              </a:solidFill>
              <a:latin typeface="Corbel"/>
              <a:ea typeface="Corbel"/>
              <a:cs typeface="Corbel"/>
              <a:sym typeface="Corbel"/>
            </a:endParaRPr>
          </a:p>
        </p:txBody>
      </p:sp>
      <p:sp>
        <p:nvSpPr>
          <p:cNvPr id="116" name="Google Shape;116;p16"/>
          <p:cNvSpPr txBox="1"/>
          <p:nvPr/>
        </p:nvSpPr>
        <p:spPr>
          <a:xfrm>
            <a:off x="331177" y="658675"/>
            <a:ext cx="44537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make notes about the interview here: </a:t>
            </a:r>
            <a:endParaRPr sz="1800">
              <a:solidFill>
                <a:srgbClr val="00B0F0"/>
              </a:solidFill>
              <a:latin typeface="Corbel"/>
              <a:ea typeface="Corbel"/>
              <a:cs typeface="Corbel"/>
              <a:sym typeface="Corbel"/>
            </a:endParaRPr>
          </a:p>
        </p:txBody>
      </p:sp>
      <p:sp>
        <p:nvSpPr>
          <p:cNvPr id="117" name="Google Shape;117;p16"/>
          <p:cNvSpPr/>
          <p:nvPr/>
        </p:nvSpPr>
        <p:spPr>
          <a:xfrm>
            <a:off x="278009" y="1081630"/>
            <a:ext cx="540000" cy="54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orbel"/>
                <a:ea typeface="Corbel"/>
                <a:cs typeface="Corbel"/>
                <a:sym typeface="Corbel"/>
              </a:rPr>
              <a:t>!</a:t>
            </a:r>
            <a:endParaRPr sz="1800" b="1">
              <a:solidFill>
                <a:schemeClr val="lt1"/>
              </a:solidFill>
              <a:latin typeface="Corbel"/>
              <a:ea typeface="Corbel"/>
              <a:cs typeface="Corbel"/>
              <a:sym typeface="Corbel"/>
            </a:endParaRPr>
          </a:p>
        </p:txBody>
      </p:sp>
      <p:sp>
        <p:nvSpPr>
          <p:cNvPr id="118" name="Google Shape;118;p16"/>
          <p:cNvSpPr txBox="1"/>
          <p:nvPr/>
        </p:nvSpPr>
        <p:spPr>
          <a:xfrm>
            <a:off x="11592000" y="6457800"/>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solidFill>
                  <a:schemeClr val="lt1"/>
                </a:solidFill>
                <a:latin typeface="Corbel"/>
                <a:ea typeface="Corbel"/>
                <a:cs typeface="Corbel"/>
                <a:sym typeface="Corbel"/>
              </a:rPr>
              <a:t>P 1/2</a:t>
            </a:r>
            <a:endParaRPr>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105476" y="1983991"/>
            <a:ext cx="9784200" cy="18282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lt1"/>
              </a:buClr>
              <a:buSzPts val="2200"/>
              <a:buFont typeface="Noto Sans Symbols"/>
              <a:buChar char="▪"/>
            </a:pPr>
            <a:r>
              <a:rPr lang="ja-JP" sz="2200">
                <a:solidFill>
                  <a:schemeClr val="lt1"/>
                </a:solidFill>
                <a:latin typeface="Corbel"/>
                <a:ea typeface="Corbel"/>
                <a:cs typeface="Corbel"/>
                <a:sym typeface="Corbel"/>
              </a:rPr>
              <a:t>Story（</a:t>
            </a:r>
            <a:r>
              <a:rPr lang="ja-JP" sz="2000">
                <a:solidFill>
                  <a:schemeClr val="lt1"/>
                </a:solidFill>
                <a:latin typeface="Corbel"/>
                <a:ea typeface="Corbel"/>
                <a:cs typeface="Corbel"/>
                <a:sym typeface="Corbel"/>
              </a:rPr>
              <a:t>If there are any assumptions, please use different font colour</a:t>
            </a:r>
            <a:r>
              <a:rPr lang="ja-JP" sz="2200">
                <a:solidFill>
                  <a:schemeClr val="lt1"/>
                </a:solidFill>
                <a:latin typeface="Corbel"/>
                <a:ea typeface="Corbel"/>
                <a:cs typeface="Corbel"/>
                <a:sym typeface="Corbel"/>
              </a:rPr>
              <a:t>）</a:t>
            </a:r>
            <a:endParaRPr sz="2200">
              <a:solidFill>
                <a:schemeClr val="lt1"/>
              </a:solidFill>
              <a:latin typeface="Corbel"/>
              <a:ea typeface="Corbel"/>
              <a:cs typeface="Corbel"/>
              <a:sym typeface="Corbel"/>
            </a:endParaRPr>
          </a:p>
        </p:txBody>
      </p:sp>
      <p:sp>
        <p:nvSpPr>
          <p:cNvPr id="124" name="Google Shape;124;p17"/>
          <p:cNvSpPr txBox="1"/>
          <p:nvPr/>
        </p:nvSpPr>
        <p:spPr>
          <a:xfrm>
            <a:off x="941054" y="1018314"/>
            <a:ext cx="10185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replace actual names and company names with fictitious ones (remove any information that might make someone identifiable)  </a:t>
            </a:r>
            <a:endParaRPr sz="1800">
              <a:solidFill>
                <a:srgbClr val="00B0F0"/>
              </a:solidFill>
              <a:latin typeface="Corbel"/>
              <a:ea typeface="Corbel"/>
              <a:cs typeface="Corbel"/>
              <a:sym typeface="Corbel"/>
            </a:endParaRPr>
          </a:p>
        </p:txBody>
      </p:sp>
      <p:sp>
        <p:nvSpPr>
          <p:cNvPr id="125" name="Google Shape;125;p17"/>
          <p:cNvSpPr txBox="1"/>
          <p:nvPr/>
        </p:nvSpPr>
        <p:spPr>
          <a:xfrm>
            <a:off x="105483" y="4358544"/>
            <a:ext cx="10732800" cy="18282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lt1"/>
              </a:buClr>
              <a:buSzPts val="2200"/>
              <a:buFont typeface="Noto Sans Symbols"/>
              <a:buChar char="▪"/>
            </a:pPr>
            <a:r>
              <a:rPr lang="ja-JP" sz="2200">
                <a:solidFill>
                  <a:schemeClr val="lt1"/>
                </a:solidFill>
                <a:latin typeface="Corbel"/>
                <a:ea typeface="Corbel"/>
                <a:cs typeface="Corbel"/>
                <a:sym typeface="Corbel"/>
              </a:rPr>
              <a:t>Point of cultural difference</a:t>
            </a:r>
            <a:endParaRPr/>
          </a:p>
        </p:txBody>
      </p:sp>
      <p:sp>
        <p:nvSpPr>
          <p:cNvPr id="126" name="Google Shape;126;p17"/>
          <p:cNvSpPr txBox="1"/>
          <p:nvPr/>
        </p:nvSpPr>
        <p:spPr>
          <a:xfrm>
            <a:off x="331174" y="246500"/>
            <a:ext cx="2488800" cy="3693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Worksheet Interview 1</a:t>
            </a:r>
            <a:endParaRPr sz="1800">
              <a:solidFill>
                <a:srgbClr val="00B0F0"/>
              </a:solidFill>
              <a:latin typeface="Corbel"/>
              <a:ea typeface="Corbel"/>
              <a:cs typeface="Corbel"/>
              <a:sym typeface="Corbel"/>
            </a:endParaRPr>
          </a:p>
        </p:txBody>
      </p:sp>
      <p:sp>
        <p:nvSpPr>
          <p:cNvPr id="127" name="Google Shape;127;p17"/>
          <p:cNvSpPr txBox="1"/>
          <p:nvPr/>
        </p:nvSpPr>
        <p:spPr>
          <a:xfrm>
            <a:off x="331177" y="658675"/>
            <a:ext cx="4453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make notes about the interview here: </a:t>
            </a:r>
            <a:endParaRPr sz="1800">
              <a:solidFill>
                <a:srgbClr val="00B0F0"/>
              </a:solidFill>
              <a:latin typeface="Corbel"/>
              <a:ea typeface="Corbel"/>
              <a:cs typeface="Corbel"/>
              <a:sym typeface="Corbel"/>
            </a:endParaRPr>
          </a:p>
        </p:txBody>
      </p:sp>
      <p:sp>
        <p:nvSpPr>
          <p:cNvPr id="128" name="Google Shape;128;p17"/>
          <p:cNvSpPr/>
          <p:nvPr/>
        </p:nvSpPr>
        <p:spPr>
          <a:xfrm>
            <a:off x="278009" y="1081630"/>
            <a:ext cx="540000" cy="54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orbel"/>
                <a:ea typeface="Corbel"/>
                <a:cs typeface="Corbel"/>
                <a:sym typeface="Corbel"/>
              </a:rPr>
              <a:t>!</a:t>
            </a:r>
            <a:endParaRPr sz="1800" b="1">
              <a:solidFill>
                <a:schemeClr val="lt1"/>
              </a:solidFill>
              <a:latin typeface="Corbel"/>
              <a:ea typeface="Corbel"/>
              <a:cs typeface="Corbel"/>
              <a:sym typeface="Corbel"/>
            </a:endParaRPr>
          </a:p>
        </p:txBody>
      </p:sp>
      <p:sp>
        <p:nvSpPr>
          <p:cNvPr id="129" name="Google Shape;129;p17"/>
          <p:cNvSpPr txBox="1"/>
          <p:nvPr/>
        </p:nvSpPr>
        <p:spPr>
          <a:xfrm>
            <a:off x="11395525" y="6457800"/>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solidFill>
                  <a:schemeClr val="lt1"/>
                </a:solidFill>
                <a:latin typeface="Corbel"/>
                <a:ea typeface="Corbel"/>
                <a:cs typeface="Corbel"/>
                <a:sym typeface="Corbel"/>
              </a:rPr>
              <a:t>P  2/2</a:t>
            </a:r>
            <a:endParaRPr>
              <a:solidFill>
                <a:schemeClr val="l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193925" y="1921551"/>
            <a:ext cx="9784200" cy="12519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ja-JP"/>
              <a:t>Characters and their position and role in this story; location </a:t>
            </a:r>
            <a:endParaRPr/>
          </a:p>
        </p:txBody>
      </p:sp>
      <p:sp>
        <p:nvSpPr>
          <p:cNvPr id="135" name="Google Shape;135;p18"/>
          <p:cNvSpPr txBox="1"/>
          <p:nvPr/>
        </p:nvSpPr>
        <p:spPr>
          <a:xfrm>
            <a:off x="193926" y="3116970"/>
            <a:ext cx="9784200" cy="8682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lt1"/>
              </a:buClr>
              <a:buSzPts val="2200"/>
              <a:buFont typeface="Noto Sans Symbols"/>
              <a:buChar char="▪"/>
            </a:pPr>
            <a:r>
              <a:rPr lang="ja-JP" sz="2200">
                <a:solidFill>
                  <a:schemeClr val="lt1"/>
                </a:solidFill>
                <a:latin typeface="Corbel"/>
                <a:ea typeface="Corbel"/>
                <a:cs typeface="Corbel"/>
                <a:sym typeface="Corbel"/>
              </a:rPr>
              <a:t>Background information such as industry and circumstances </a:t>
            </a:r>
            <a:endParaRPr sz="2200">
              <a:solidFill>
                <a:schemeClr val="lt1"/>
              </a:solidFill>
              <a:latin typeface="Corbel"/>
              <a:ea typeface="Corbel"/>
              <a:cs typeface="Corbel"/>
              <a:sym typeface="Corbel"/>
            </a:endParaRPr>
          </a:p>
        </p:txBody>
      </p:sp>
      <p:sp>
        <p:nvSpPr>
          <p:cNvPr id="136" name="Google Shape;136;p18"/>
          <p:cNvSpPr txBox="1"/>
          <p:nvPr/>
        </p:nvSpPr>
        <p:spPr>
          <a:xfrm>
            <a:off x="941054" y="1018314"/>
            <a:ext cx="10185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replace actual names and company names with fictitious ones (remove any information that might make someone identifiable)  </a:t>
            </a:r>
            <a:endParaRPr sz="1800">
              <a:solidFill>
                <a:srgbClr val="00B0F0"/>
              </a:solidFill>
              <a:latin typeface="Corbel"/>
              <a:ea typeface="Corbel"/>
              <a:cs typeface="Corbel"/>
              <a:sym typeface="Corbel"/>
            </a:endParaRPr>
          </a:p>
        </p:txBody>
      </p:sp>
      <p:sp>
        <p:nvSpPr>
          <p:cNvPr id="137" name="Google Shape;137;p18"/>
          <p:cNvSpPr txBox="1"/>
          <p:nvPr/>
        </p:nvSpPr>
        <p:spPr>
          <a:xfrm>
            <a:off x="331174" y="246500"/>
            <a:ext cx="2390400" cy="3693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Worksheet Interview 2</a:t>
            </a:r>
            <a:endParaRPr sz="1800">
              <a:solidFill>
                <a:srgbClr val="00B0F0"/>
              </a:solidFill>
              <a:latin typeface="Corbel"/>
              <a:ea typeface="Corbel"/>
              <a:cs typeface="Corbel"/>
              <a:sym typeface="Corbel"/>
            </a:endParaRPr>
          </a:p>
        </p:txBody>
      </p:sp>
      <p:sp>
        <p:nvSpPr>
          <p:cNvPr id="138" name="Google Shape;138;p18"/>
          <p:cNvSpPr txBox="1"/>
          <p:nvPr/>
        </p:nvSpPr>
        <p:spPr>
          <a:xfrm>
            <a:off x="331177" y="658675"/>
            <a:ext cx="4453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make notes about the interview here: </a:t>
            </a:r>
            <a:endParaRPr sz="1800">
              <a:solidFill>
                <a:srgbClr val="00B0F0"/>
              </a:solidFill>
              <a:latin typeface="Corbel"/>
              <a:ea typeface="Corbel"/>
              <a:cs typeface="Corbel"/>
              <a:sym typeface="Corbel"/>
            </a:endParaRPr>
          </a:p>
        </p:txBody>
      </p:sp>
      <p:sp>
        <p:nvSpPr>
          <p:cNvPr id="139" name="Google Shape;139;p18"/>
          <p:cNvSpPr/>
          <p:nvPr/>
        </p:nvSpPr>
        <p:spPr>
          <a:xfrm>
            <a:off x="278009" y="1081630"/>
            <a:ext cx="540000" cy="54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orbel"/>
                <a:ea typeface="Corbel"/>
                <a:cs typeface="Corbel"/>
                <a:sym typeface="Corbel"/>
              </a:rPr>
              <a:t>!</a:t>
            </a:r>
            <a:endParaRPr sz="1800" b="1">
              <a:solidFill>
                <a:schemeClr val="lt1"/>
              </a:solidFill>
              <a:latin typeface="Corbel"/>
              <a:ea typeface="Corbel"/>
              <a:cs typeface="Corbel"/>
              <a:sym typeface="Corbel"/>
            </a:endParaRPr>
          </a:p>
        </p:txBody>
      </p:sp>
      <p:sp>
        <p:nvSpPr>
          <p:cNvPr id="140" name="Google Shape;140;p18"/>
          <p:cNvSpPr txBox="1"/>
          <p:nvPr/>
        </p:nvSpPr>
        <p:spPr>
          <a:xfrm>
            <a:off x="11592000" y="6457800"/>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solidFill>
                  <a:schemeClr val="lt1"/>
                </a:solidFill>
                <a:latin typeface="Corbel"/>
                <a:ea typeface="Corbel"/>
                <a:cs typeface="Corbel"/>
                <a:sym typeface="Corbel"/>
              </a:rPr>
              <a:t>P 1/2</a:t>
            </a:r>
            <a:endParaRPr>
              <a:solidFill>
                <a:schemeClr val="lt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p:nvPr/>
        </p:nvSpPr>
        <p:spPr>
          <a:xfrm>
            <a:off x="105476" y="1983991"/>
            <a:ext cx="9784200" cy="18282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lt1"/>
              </a:buClr>
              <a:buSzPts val="2200"/>
              <a:buFont typeface="Noto Sans Symbols"/>
              <a:buChar char="▪"/>
            </a:pPr>
            <a:r>
              <a:rPr lang="ja-JP" sz="2200">
                <a:solidFill>
                  <a:schemeClr val="lt1"/>
                </a:solidFill>
                <a:latin typeface="Corbel"/>
                <a:ea typeface="Corbel"/>
                <a:cs typeface="Corbel"/>
                <a:sym typeface="Corbel"/>
              </a:rPr>
              <a:t>Story（</a:t>
            </a:r>
            <a:r>
              <a:rPr lang="ja-JP" sz="2000">
                <a:solidFill>
                  <a:schemeClr val="lt1"/>
                </a:solidFill>
                <a:latin typeface="Corbel"/>
                <a:ea typeface="Corbel"/>
                <a:cs typeface="Corbel"/>
                <a:sym typeface="Corbel"/>
              </a:rPr>
              <a:t>If there are any assumptions, please use different font colour</a:t>
            </a:r>
            <a:r>
              <a:rPr lang="ja-JP" sz="2200">
                <a:solidFill>
                  <a:schemeClr val="lt1"/>
                </a:solidFill>
                <a:latin typeface="Corbel"/>
                <a:ea typeface="Corbel"/>
                <a:cs typeface="Corbel"/>
                <a:sym typeface="Corbel"/>
              </a:rPr>
              <a:t>）</a:t>
            </a:r>
            <a:endParaRPr sz="2200">
              <a:solidFill>
                <a:schemeClr val="lt1"/>
              </a:solidFill>
              <a:latin typeface="Corbel"/>
              <a:ea typeface="Corbel"/>
              <a:cs typeface="Corbel"/>
              <a:sym typeface="Corbel"/>
            </a:endParaRPr>
          </a:p>
        </p:txBody>
      </p:sp>
      <p:sp>
        <p:nvSpPr>
          <p:cNvPr id="146" name="Google Shape;146;p19"/>
          <p:cNvSpPr txBox="1"/>
          <p:nvPr/>
        </p:nvSpPr>
        <p:spPr>
          <a:xfrm>
            <a:off x="941054" y="1018314"/>
            <a:ext cx="10185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replace actual names and company names with fictitious ones (remove any information that might make someone identifiable)  </a:t>
            </a:r>
            <a:endParaRPr sz="1800">
              <a:solidFill>
                <a:srgbClr val="00B0F0"/>
              </a:solidFill>
              <a:latin typeface="Corbel"/>
              <a:ea typeface="Corbel"/>
              <a:cs typeface="Corbel"/>
              <a:sym typeface="Corbel"/>
            </a:endParaRPr>
          </a:p>
        </p:txBody>
      </p:sp>
      <p:sp>
        <p:nvSpPr>
          <p:cNvPr id="147" name="Google Shape;147;p19"/>
          <p:cNvSpPr txBox="1"/>
          <p:nvPr/>
        </p:nvSpPr>
        <p:spPr>
          <a:xfrm>
            <a:off x="105483" y="4358544"/>
            <a:ext cx="10732800" cy="18282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lt1"/>
              </a:buClr>
              <a:buSzPts val="2200"/>
              <a:buFont typeface="Noto Sans Symbols"/>
              <a:buChar char="▪"/>
            </a:pPr>
            <a:r>
              <a:rPr lang="ja-JP" sz="2200">
                <a:solidFill>
                  <a:schemeClr val="lt1"/>
                </a:solidFill>
                <a:latin typeface="Corbel"/>
                <a:ea typeface="Corbel"/>
                <a:cs typeface="Corbel"/>
                <a:sym typeface="Corbel"/>
              </a:rPr>
              <a:t>Point of cultural difference</a:t>
            </a:r>
            <a:endParaRPr/>
          </a:p>
        </p:txBody>
      </p:sp>
      <p:sp>
        <p:nvSpPr>
          <p:cNvPr id="148" name="Google Shape;148;p19"/>
          <p:cNvSpPr txBox="1"/>
          <p:nvPr/>
        </p:nvSpPr>
        <p:spPr>
          <a:xfrm>
            <a:off x="331174" y="246500"/>
            <a:ext cx="2488800" cy="3693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Worksheet Interview 2</a:t>
            </a:r>
            <a:endParaRPr sz="1800">
              <a:solidFill>
                <a:srgbClr val="00B0F0"/>
              </a:solidFill>
              <a:latin typeface="Corbel"/>
              <a:ea typeface="Corbel"/>
              <a:cs typeface="Corbel"/>
              <a:sym typeface="Corbel"/>
            </a:endParaRPr>
          </a:p>
        </p:txBody>
      </p:sp>
      <p:sp>
        <p:nvSpPr>
          <p:cNvPr id="149" name="Google Shape;149;p19"/>
          <p:cNvSpPr txBox="1"/>
          <p:nvPr/>
        </p:nvSpPr>
        <p:spPr>
          <a:xfrm>
            <a:off x="331177" y="658675"/>
            <a:ext cx="4453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00B0F0"/>
                </a:solidFill>
                <a:latin typeface="Corbel"/>
                <a:ea typeface="Corbel"/>
                <a:cs typeface="Corbel"/>
                <a:sym typeface="Corbel"/>
              </a:rPr>
              <a:t>Please make notes about the interview here: </a:t>
            </a:r>
            <a:endParaRPr sz="1800">
              <a:solidFill>
                <a:srgbClr val="00B0F0"/>
              </a:solidFill>
              <a:latin typeface="Corbel"/>
              <a:ea typeface="Corbel"/>
              <a:cs typeface="Corbel"/>
              <a:sym typeface="Corbel"/>
            </a:endParaRPr>
          </a:p>
        </p:txBody>
      </p:sp>
      <p:sp>
        <p:nvSpPr>
          <p:cNvPr id="150" name="Google Shape;150;p19"/>
          <p:cNvSpPr/>
          <p:nvPr/>
        </p:nvSpPr>
        <p:spPr>
          <a:xfrm>
            <a:off x="278009" y="1081630"/>
            <a:ext cx="540000" cy="54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orbel"/>
                <a:ea typeface="Corbel"/>
                <a:cs typeface="Corbel"/>
                <a:sym typeface="Corbel"/>
              </a:rPr>
              <a:t>!</a:t>
            </a:r>
            <a:endParaRPr sz="1800" b="1">
              <a:solidFill>
                <a:schemeClr val="lt1"/>
              </a:solidFill>
              <a:latin typeface="Corbel"/>
              <a:ea typeface="Corbel"/>
              <a:cs typeface="Corbel"/>
              <a:sym typeface="Corbel"/>
            </a:endParaRPr>
          </a:p>
        </p:txBody>
      </p:sp>
      <p:sp>
        <p:nvSpPr>
          <p:cNvPr id="151" name="Google Shape;151;p19"/>
          <p:cNvSpPr txBox="1"/>
          <p:nvPr/>
        </p:nvSpPr>
        <p:spPr>
          <a:xfrm>
            <a:off x="11395525" y="6457800"/>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solidFill>
                  <a:schemeClr val="lt1"/>
                </a:solidFill>
                <a:latin typeface="Corbel"/>
                <a:ea typeface="Corbel"/>
                <a:cs typeface="Corbel"/>
                <a:sym typeface="Corbel"/>
              </a:rPr>
              <a:t>P  2/2</a:t>
            </a:r>
            <a:endParaRPr>
              <a:solidFill>
                <a:schemeClr val="l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縞模様">
  <a:themeElements>
    <a:clrScheme name="縞模様">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620</Words>
  <Application>Microsoft Office PowerPoint</Application>
  <PresentationFormat>ワイド画面</PresentationFormat>
  <Paragraphs>62</Paragraphs>
  <Slides>7</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Meiryo UI</vt:lpstr>
      <vt:lpstr>Arial</vt:lpstr>
      <vt:lpstr>Noto Sans Symbols</vt:lpstr>
      <vt:lpstr>Corbel</vt:lpstr>
      <vt:lpstr>縞模様</vt:lpstr>
      <vt:lpstr>多文化適応 個人事前課題 </vt:lpstr>
      <vt:lpstr>PowerPoint プレゼンテーション</vt:lpstr>
      <vt:lpstr>よくいただく質問</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多文化適応 個人事前課題 </dc:title>
  <dc:creator>Eriko da Costa</dc:creator>
  <cp:lastModifiedBy>Eriko da Costa</cp:lastModifiedBy>
  <cp:revision>1</cp:revision>
  <dcterms:modified xsi:type="dcterms:W3CDTF">2024-06-09T12:53:25Z</dcterms:modified>
</cp:coreProperties>
</file>