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2"/>
  </p:notesMasterIdLst>
  <p:sldIdLst>
    <p:sldId id="256" r:id="rId2"/>
    <p:sldId id="295" r:id="rId3"/>
    <p:sldId id="277" r:id="rId4"/>
    <p:sldId id="278" r:id="rId5"/>
    <p:sldId id="279" r:id="rId6"/>
    <p:sldId id="280" r:id="rId7"/>
    <p:sldId id="282" r:id="rId8"/>
    <p:sldId id="284" r:id="rId9"/>
    <p:sldId id="316" r:id="rId10"/>
    <p:sldId id="315" r:id="rId11"/>
    <p:sldId id="294" r:id="rId12"/>
    <p:sldId id="285" r:id="rId13"/>
    <p:sldId id="293" r:id="rId14"/>
    <p:sldId id="283" r:id="rId15"/>
    <p:sldId id="287" r:id="rId16"/>
    <p:sldId id="288" r:id="rId17"/>
    <p:sldId id="289" r:id="rId18"/>
    <p:sldId id="290" r:id="rId19"/>
    <p:sldId id="291" r:id="rId20"/>
    <p:sldId id="292" r:id="rId21"/>
    <p:sldId id="296" r:id="rId22"/>
    <p:sldId id="298" r:id="rId23"/>
    <p:sldId id="299" r:id="rId24"/>
    <p:sldId id="297" r:id="rId25"/>
    <p:sldId id="300"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 id="313" r:id="rId39"/>
    <p:sldId id="314" r:id="rId40"/>
    <p:sldId id="317" r:id="rId41"/>
  </p:sldIdLst>
  <p:sldSz cx="18288000" cy="10287000"/>
  <p:notesSz cx="6858000" cy="9144000"/>
  <p:embeddedFontLst>
    <p:embeddedFont>
      <p:font typeface="Calibri" panose="020F0502020204030204" pitchFamily="34" charset="0"/>
      <p:regular r:id="rId43"/>
      <p:bold r:id="rId44"/>
      <p:italic r:id="rId45"/>
      <p:boldItalic r:id="rId46"/>
    </p:embeddedFont>
    <p:embeddedFont>
      <p:font typeface="Muli Regular" panose="020B0600070205080204" charset="0"/>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ACE1"/>
    <a:srgbClr val="03CADF"/>
    <a:srgbClr val="03D7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280" autoAdjust="0"/>
  </p:normalViewPr>
  <p:slideViewPr>
    <p:cSldViewPr>
      <p:cViewPr varScale="1">
        <p:scale>
          <a:sx n="46" d="100"/>
          <a:sy n="46" d="100"/>
        </p:scale>
        <p:origin x="744" y="3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mma, Masafumi" userId="cebab7ae-fa73-4718-8118-d1aceec9bb97" providerId="ADAL" clId="{DFE860F7-FA06-4AC9-9D8B-B214DC7AECDE}"/>
    <pc:docChg chg="undo custSel modSld">
      <pc:chgData name="Homma, Masafumi" userId="cebab7ae-fa73-4718-8118-d1aceec9bb97" providerId="ADAL" clId="{DFE860F7-FA06-4AC9-9D8B-B214DC7AECDE}" dt="2023-06-10T12:22:56.391" v="87" actId="1038"/>
      <pc:docMkLst>
        <pc:docMk/>
      </pc:docMkLst>
      <pc:sldChg chg="modSp mod">
        <pc:chgData name="Homma, Masafumi" userId="cebab7ae-fa73-4718-8118-d1aceec9bb97" providerId="ADAL" clId="{DFE860F7-FA06-4AC9-9D8B-B214DC7AECDE}" dt="2023-06-10T12:18:21.974" v="50" actId="20577"/>
        <pc:sldMkLst>
          <pc:docMk/>
          <pc:sldMk cId="814488264" sldId="284"/>
        </pc:sldMkLst>
        <pc:graphicFrameChg chg="modGraphic">
          <ac:chgData name="Homma, Masafumi" userId="cebab7ae-fa73-4718-8118-d1aceec9bb97" providerId="ADAL" clId="{DFE860F7-FA06-4AC9-9D8B-B214DC7AECDE}" dt="2023-06-10T12:18:21.974" v="50" actId="20577"/>
          <ac:graphicFrameMkLst>
            <pc:docMk/>
            <pc:sldMk cId="814488264" sldId="284"/>
            <ac:graphicFrameMk id="4" creationId="{423A8F88-9135-4B73-A071-E27F4829D13B}"/>
          </ac:graphicFrameMkLst>
        </pc:graphicFrameChg>
      </pc:sldChg>
      <pc:sldChg chg="modSp mod">
        <pc:chgData name="Homma, Masafumi" userId="cebab7ae-fa73-4718-8118-d1aceec9bb97" providerId="ADAL" clId="{DFE860F7-FA06-4AC9-9D8B-B214DC7AECDE}" dt="2023-06-10T12:22:30.030" v="78" actId="20577"/>
        <pc:sldMkLst>
          <pc:docMk/>
          <pc:sldMk cId="277293100" sldId="287"/>
        </pc:sldMkLst>
        <pc:spChg chg="mod">
          <ac:chgData name="Homma, Masafumi" userId="cebab7ae-fa73-4718-8118-d1aceec9bb97" providerId="ADAL" clId="{DFE860F7-FA06-4AC9-9D8B-B214DC7AECDE}" dt="2023-06-10T12:20:59.810" v="53"/>
          <ac:spMkLst>
            <pc:docMk/>
            <pc:sldMk cId="277293100" sldId="287"/>
            <ac:spMk id="5" creationId="{489D3C6C-A40F-4BF5-BCF9-5D243DF61EA1}"/>
          </ac:spMkLst>
        </pc:spChg>
        <pc:spChg chg="mod">
          <ac:chgData name="Homma, Masafumi" userId="cebab7ae-fa73-4718-8118-d1aceec9bb97" providerId="ADAL" clId="{DFE860F7-FA06-4AC9-9D8B-B214DC7AECDE}" dt="2023-06-10T12:22:04.960" v="65" actId="20577"/>
          <ac:spMkLst>
            <pc:docMk/>
            <pc:sldMk cId="277293100" sldId="287"/>
            <ac:spMk id="29" creationId="{D4D010F2-2397-4833-A7C4-60AA2B999151}"/>
          </ac:spMkLst>
        </pc:spChg>
        <pc:graphicFrameChg chg="mod modGraphic">
          <ac:chgData name="Homma, Masafumi" userId="cebab7ae-fa73-4718-8118-d1aceec9bb97" providerId="ADAL" clId="{DFE860F7-FA06-4AC9-9D8B-B214DC7AECDE}" dt="2023-06-10T12:22:30.030" v="78" actId="20577"/>
          <ac:graphicFrameMkLst>
            <pc:docMk/>
            <pc:sldMk cId="277293100" sldId="287"/>
            <ac:graphicFrameMk id="4" creationId="{423A8F88-9135-4B73-A071-E27F4829D13B}"/>
          </ac:graphicFrameMkLst>
        </pc:graphicFrameChg>
      </pc:sldChg>
      <pc:sldChg chg="modSp">
        <pc:chgData name="Homma, Masafumi" userId="cebab7ae-fa73-4718-8118-d1aceec9bb97" providerId="ADAL" clId="{DFE860F7-FA06-4AC9-9D8B-B214DC7AECDE}" dt="2023-06-10T08:23:42.246" v="0"/>
        <pc:sldMkLst>
          <pc:docMk/>
          <pc:sldMk cId="130635373" sldId="300"/>
        </pc:sldMkLst>
        <pc:graphicFrameChg chg="mod">
          <ac:chgData name="Homma, Masafumi" userId="cebab7ae-fa73-4718-8118-d1aceec9bb97" providerId="ADAL" clId="{DFE860F7-FA06-4AC9-9D8B-B214DC7AECDE}" dt="2023-06-10T08:23:42.246" v="0"/>
          <ac:graphicFrameMkLst>
            <pc:docMk/>
            <pc:sldMk cId="130635373" sldId="300"/>
            <ac:graphicFrameMk id="4" creationId="{423A8F88-9135-4B73-A071-E27F4829D13B}"/>
          </ac:graphicFrameMkLst>
        </pc:graphicFrameChg>
      </pc:sldChg>
      <pc:sldChg chg="modSp mod">
        <pc:chgData name="Homma, Masafumi" userId="cebab7ae-fa73-4718-8118-d1aceec9bb97" providerId="ADAL" clId="{DFE860F7-FA06-4AC9-9D8B-B214DC7AECDE}" dt="2023-06-10T08:24:09.291" v="1" actId="14100"/>
        <pc:sldMkLst>
          <pc:docMk/>
          <pc:sldMk cId="3799794097" sldId="302"/>
        </pc:sldMkLst>
        <pc:spChg chg="mod">
          <ac:chgData name="Homma, Masafumi" userId="cebab7ae-fa73-4718-8118-d1aceec9bb97" providerId="ADAL" clId="{DFE860F7-FA06-4AC9-9D8B-B214DC7AECDE}" dt="2023-06-10T08:24:09.291" v="1" actId="14100"/>
          <ac:spMkLst>
            <pc:docMk/>
            <pc:sldMk cId="3799794097" sldId="302"/>
            <ac:spMk id="5" creationId="{55720E58-8F6C-4E4C-AC43-8EA08AA54455}"/>
          </ac:spMkLst>
        </pc:spChg>
      </pc:sldChg>
      <pc:sldChg chg="modSp mod">
        <pc:chgData name="Homma, Masafumi" userId="cebab7ae-fa73-4718-8118-d1aceec9bb97" providerId="ADAL" clId="{DFE860F7-FA06-4AC9-9D8B-B214DC7AECDE}" dt="2023-06-10T08:27:57.473" v="4" actId="1076"/>
        <pc:sldMkLst>
          <pc:docMk/>
          <pc:sldMk cId="4284396805" sldId="307"/>
        </pc:sldMkLst>
        <pc:spChg chg="mod">
          <ac:chgData name="Homma, Masafumi" userId="cebab7ae-fa73-4718-8118-d1aceec9bb97" providerId="ADAL" clId="{DFE860F7-FA06-4AC9-9D8B-B214DC7AECDE}" dt="2023-06-10T08:27:57.473" v="4" actId="1076"/>
          <ac:spMkLst>
            <pc:docMk/>
            <pc:sldMk cId="4284396805" sldId="307"/>
            <ac:spMk id="5" creationId="{55720E58-8F6C-4E4C-AC43-8EA08AA54455}"/>
          </ac:spMkLst>
        </pc:spChg>
      </pc:sldChg>
      <pc:sldChg chg="modSp mod">
        <pc:chgData name="Homma, Masafumi" userId="cebab7ae-fa73-4718-8118-d1aceec9bb97" providerId="ADAL" clId="{DFE860F7-FA06-4AC9-9D8B-B214DC7AECDE}" dt="2023-06-10T08:30:20.445" v="9" actId="1076"/>
        <pc:sldMkLst>
          <pc:docMk/>
          <pc:sldMk cId="3425565620" sldId="310"/>
        </pc:sldMkLst>
        <pc:spChg chg="mod">
          <ac:chgData name="Homma, Masafumi" userId="cebab7ae-fa73-4718-8118-d1aceec9bb97" providerId="ADAL" clId="{DFE860F7-FA06-4AC9-9D8B-B214DC7AECDE}" dt="2023-06-10T08:30:20.445" v="9" actId="1076"/>
          <ac:spMkLst>
            <pc:docMk/>
            <pc:sldMk cId="3425565620" sldId="310"/>
            <ac:spMk id="5" creationId="{55720E58-8F6C-4E4C-AC43-8EA08AA54455}"/>
          </ac:spMkLst>
        </pc:spChg>
      </pc:sldChg>
      <pc:sldChg chg="modSp mod">
        <pc:chgData name="Homma, Masafumi" userId="cebab7ae-fa73-4718-8118-d1aceec9bb97" providerId="ADAL" clId="{DFE860F7-FA06-4AC9-9D8B-B214DC7AECDE}" dt="2023-06-10T08:30:43.740" v="13" actId="1076"/>
        <pc:sldMkLst>
          <pc:docMk/>
          <pc:sldMk cId="1079933498" sldId="311"/>
        </pc:sldMkLst>
        <pc:spChg chg="mod">
          <ac:chgData name="Homma, Masafumi" userId="cebab7ae-fa73-4718-8118-d1aceec9bb97" providerId="ADAL" clId="{DFE860F7-FA06-4AC9-9D8B-B214DC7AECDE}" dt="2023-06-10T08:30:43.740" v="13" actId="1076"/>
          <ac:spMkLst>
            <pc:docMk/>
            <pc:sldMk cId="1079933498" sldId="311"/>
            <ac:spMk id="5" creationId="{55720E58-8F6C-4E4C-AC43-8EA08AA54455}"/>
          </ac:spMkLst>
        </pc:spChg>
      </pc:sldChg>
      <pc:sldChg chg="modSp mod">
        <pc:chgData name="Homma, Masafumi" userId="cebab7ae-fa73-4718-8118-d1aceec9bb97" providerId="ADAL" clId="{DFE860F7-FA06-4AC9-9D8B-B214DC7AECDE}" dt="2023-06-10T09:41:33.034" v="39" actId="207"/>
        <pc:sldMkLst>
          <pc:docMk/>
          <pc:sldMk cId="1042730200" sldId="312"/>
        </pc:sldMkLst>
        <pc:spChg chg="mod">
          <ac:chgData name="Homma, Masafumi" userId="cebab7ae-fa73-4718-8118-d1aceec9bb97" providerId="ADAL" clId="{DFE860F7-FA06-4AC9-9D8B-B214DC7AECDE}" dt="2023-06-10T09:41:33.034" v="39" actId="207"/>
          <ac:spMkLst>
            <pc:docMk/>
            <pc:sldMk cId="1042730200" sldId="312"/>
            <ac:spMk id="6" creationId="{E3D14444-731D-40B5-9291-DC7E4C243817}"/>
          </ac:spMkLst>
        </pc:spChg>
      </pc:sldChg>
      <pc:sldChg chg="modSp mod">
        <pc:chgData name="Homma, Masafumi" userId="cebab7ae-fa73-4718-8118-d1aceec9bb97" providerId="ADAL" clId="{DFE860F7-FA06-4AC9-9D8B-B214DC7AECDE}" dt="2023-06-10T12:22:56.391" v="87" actId="1038"/>
        <pc:sldMkLst>
          <pc:docMk/>
          <pc:sldMk cId="3888995325" sldId="317"/>
        </pc:sldMkLst>
        <pc:spChg chg="mod">
          <ac:chgData name="Homma, Masafumi" userId="cebab7ae-fa73-4718-8118-d1aceec9bb97" providerId="ADAL" clId="{DFE860F7-FA06-4AC9-9D8B-B214DC7AECDE}" dt="2023-06-10T12:22:56.391" v="87" actId="1038"/>
          <ac:spMkLst>
            <pc:docMk/>
            <pc:sldMk cId="3888995325" sldId="317"/>
            <ac:spMk id="29" creationId="{D4D010F2-2397-4833-A7C4-60AA2B99915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26.10.2023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836119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640159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840570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506337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562085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998075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871573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702123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910063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746751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949187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91432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22764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282120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680962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659953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1493313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611929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7591436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3925876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0155243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290004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0226096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9766140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3752839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0459507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583278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9884914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3974900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2606610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1424780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5295138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696389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863423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56809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580689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164831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771379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2980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28CD7A65-B5D6-4E7B-8C56-AD41EC015BE5}"/>
              </a:ext>
            </a:extLst>
          </p:cNvPr>
          <p:cNvSpPr txBox="1">
            <a:spLocks/>
          </p:cNvSpPr>
          <p:nvPr userDrawn="1"/>
        </p:nvSpPr>
        <p:spPr>
          <a:xfrm>
            <a:off x="0" y="9974580"/>
            <a:ext cx="6297612" cy="274320"/>
          </a:xfrm>
          <a:prstGeom prst="rect">
            <a:avLst/>
          </a:prstGeom>
        </p:spPr>
        <p:txBody>
          <a:bodyPr/>
          <a:lstStyle>
            <a:defPPr>
              <a:defRPr lang="en-US"/>
            </a:defPPr>
            <a:lvl1pPr marL="0" algn="l" defTabSz="457200" rtl="0" eaLnBrk="1" latinLnBrk="0" hangingPunct="1">
              <a:defRPr sz="11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600" i="1" dirty="0">
                <a:solidFill>
                  <a:srgbClr val="0070C0"/>
                </a:solidFill>
              </a:rPr>
              <a:t>Copyright© Global </a:t>
            </a:r>
            <a:r>
              <a:rPr kumimoji="1" lang="en-US" altLang="ja-JP" sz="1600" i="1" dirty="0" err="1">
                <a:solidFill>
                  <a:srgbClr val="0070C0"/>
                </a:solidFill>
              </a:rPr>
              <a:t>BootCamp</a:t>
            </a:r>
            <a:r>
              <a:rPr kumimoji="1" lang="en-US" altLang="ja-JP" sz="1600" i="1" dirty="0">
                <a:solidFill>
                  <a:srgbClr val="0070C0"/>
                </a:solidFill>
              </a:rPr>
              <a:t> Program management All Rights Reserved</a:t>
            </a:r>
            <a:endParaRPr kumimoji="1" lang="ja-JP" altLang="en-US" sz="1600" i="1" dirty="0">
              <a:solidFill>
                <a:srgbClr val="0070C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corp.infomart.co.jp/seikyu/column/detail.html?itemid=1242&amp;dispmid=417"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smbc-card.com/hojin/magazine/bizi-dora/accounting/account-item.jsp"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9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847850" y="0"/>
            <a:ext cx="15440150" cy="10287000"/>
          </a:xfrm>
          <a:prstGeom prst="rect">
            <a:avLst/>
          </a:prstGeom>
        </p:spPr>
      </p:pic>
      <p:sp>
        <p:nvSpPr>
          <p:cNvPr id="4" name="Freeform 4"/>
          <p:cNvSpPr/>
          <p:nvPr/>
        </p:nvSpPr>
        <p:spPr>
          <a:xfrm rot="3519481">
            <a:off x="-4567319" y="1580558"/>
            <a:ext cx="17785400" cy="11252570"/>
          </a:xfrm>
          <a:custGeom>
            <a:avLst/>
            <a:gdLst/>
            <a:ahLst/>
            <a:cxnLst/>
            <a:rect l="l" t="t" r="r" b="b"/>
            <a:pathLst>
              <a:path w="6016296" h="3806425">
                <a:moveTo>
                  <a:pt x="0" y="0"/>
                </a:moveTo>
                <a:lnTo>
                  <a:pt x="6016296" y="0"/>
                </a:lnTo>
                <a:lnTo>
                  <a:pt x="6016296" y="3806425"/>
                </a:lnTo>
                <a:lnTo>
                  <a:pt x="0" y="3806425"/>
                </a:lnTo>
                <a:close/>
              </a:path>
            </a:pathLst>
          </a:custGeom>
          <a:solidFill>
            <a:srgbClr val="00A0CB"/>
          </a:solidFill>
        </p:spPr>
      </p:sp>
      <p:sp>
        <p:nvSpPr>
          <p:cNvPr id="5" name="AutoShape 5"/>
          <p:cNvSpPr/>
          <p:nvPr/>
        </p:nvSpPr>
        <p:spPr>
          <a:xfrm>
            <a:off x="1028700" y="5684841"/>
            <a:ext cx="5963070" cy="0"/>
          </a:xfrm>
          <a:prstGeom prst="line">
            <a:avLst/>
          </a:prstGeom>
          <a:ln w="28575" cap="flat">
            <a:solidFill>
              <a:srgbClr val="FFFFFF"/>
            </a:solidFill>
            <a:prstDash val="solid"/>
            <a:headEnd type="none" w="sm" len="sm"/>
            <a:tailEnd type="none" w="sm" len="sm"/>
          </a:ln>
        </p:spPr>
      </p:sp>
      <p:sp>
        <p:nvSpPr>
          <p:cNvPr id="6" name="AutoShape 6"/>
          <p:cNvSpPr/>
          <p:nvPr/>
        </p:nvSpPr>
        <p:spPr>
          <a:xfrm>
            <a:off x="1028700" y="7304101"/>
            <a:ext cx="5963070" cy="0"/>
          </a:xfrm>
          <a:prstGeom prst="line">
            <a:avLst/>
          </a:prstGeom>
          <a:ln w="28575" cap="flat">
            <a:solidFill>
              <a:srgbClr val="FFFFFF"/>
            </a:solidFill>
            <a:prstDash val="solid"/>
            <a:headEnd type="none" w="sm" len="sm"/>
            <a:tailEnd type="none" w="sm" len="sm"/>
          </a:ln>
        </p:spPr>
      </p:sp>
      <p:sp>
        <p:nvSpPr>
          <p:cNvPr id="7" name="TextBox 7"/>
          <p:cNvSpPr txBox="1"/>
          <p:nvPr/>
        </p:nvSpPr>
        <p:spPr>
          <a:xfrm>
            <a:off x="1028700" y="2102090"/>
            <a:ext cx="6896100" cy="3308598"/>
          </a:xfrm>
          <a:prstGeom prst="rect">
            <a:avLst/>
          </a:prstGeom>
        </p:spPr>
        <p:txBody>
          <a:bodyPr wrap="square" lIns="0" tIns="0" rIns="0" bIns="0" rtlCol="0" anchor="t">
            <a:spAutoFit/>
          </a:bodyPr>
          <a:lstStyle/>
          <a:p>
            <a:pPr>
              <a:lnSpc>
                <a:spcPts val="8585"/>
              </a:lnSpc>
            </a:pPr>
            <a:r>
              <a:rPr lang="en-US" altLang="ja-JP" sz="8099" dirty="0">
                <a:solidFill>
                  <a:srgbClr val="FFFFFF"/>
                </a:solidFill>
                <a:latin typeface="Muli Regular"/>
              </a:rPr>
              <a:t>【GBC】</a:t>
            </a:r>
          </a:p>
          <a:p>
            <a:pPr>
              <a:lnSpc>
                <a:spcPts val="8585"/>
              </a:lnSpc>
            </a:pPr>
            <a:r>
              <a:rPr lang="ja-JP" altLang="en-US" sz="8099" dirty="0">
                <a:solidFill>
                  <a:srgbClr val="FFFFFF"/>
                </a:solidFill>
                <a:latin typeface="Muli Regular"/>
              </a:rPr>
              <a:t>財務会計</a:t>
            </a:r>
            <a:endParaRPr lang="en-US" altLang="ja-JP" sz="8099" dirty="0">
              <a:solidFill>
                <a:srgbClr val="FFFFFF"/>
              </a:solidFill>
              <a:latin typeface="Muli Regular"/>
            </a:endParaRPr>
          </a:p>
          <a:p>
            <a:pPr>
              <a:lnSpc>
                <a:spcPts val="8585"/>
              </a:lnSpc>
            </a:pPr>
            <a:r>
              <a:rPr lang="ja-JP" altLang="en-US" sz="8099" dirty="0">
                <a:solidFill>
                  <a:srgbClr val="FFFFFF"/>
                </a:solidFill>
                <a:latin typeface="Muli Regular"/>
              </a:rPr>
              <a:t>事前課題</a:t>
            </a:r>
            <a:endParaRPr lang="en-US" sz="8099" dirty="0">
              <a:solidFill>
                <a:srgbClr val="FFFFFF"/>
              </a:solidFill>
              <a:latin typeface="Muli Regular"/>
            </a:endParaRPr>
          </a:p>
        </p:txBody>
      </p:sp>
      <p:sp>
        <p:nvSpPr>
          <p:cNvPr id="8" name="TextBox 8"/>
          <p:cNvSpPr txBox="1"/>
          <p:nvPr/>
        </p:nvSpPr>
        <p:spPr>
          <a:xfrm>
            <a:off x="1028700" y="6233149"/>
            <a:ext cx="5963070" cy="528320"/>
          </a:xfrm>
          <a:prstGeom prst="rect">
            <a:avLst/>
          </a:prstGeom>
        </p:spPr>
        <p:txBody>
          <a:bodyPr lIns="0" tIns="0" rIns="0" bIns="0" rtlCol="0" anchor="t">
            <a:spAutoFit/>
          </a:bodyPr>
          <a:lstStyle/>
          <a:p>
            <a:pPr>
              <a:lnSpc>
                <a:spcPts val="4479"/>
              </a:lnSpc>
            </a:pPr>
            <a:r>
              <a:rPr lang="en-US" sz="3199" spc="204">
                <a:solidFill>
                  <a:srgbClr val="FFFFFF"/>
                </a:solidFill>
                <a:ea typeface="Noto Sans Regular"/>
              </a:rPr>
              <a:t>世界に近づく7週間</a:t>
            </a:r>
            <a:endParaRPr lang="en-US" sz="3199" spc="204" dirty="0">
              <a:solidFill>
                <a:srgbClr val="FFFFFF"/>
              </a:solidFill>
              <a:ea typeface="Noto Sans Regul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a:extLst>
              <a:ext uri="{FF2B5EF4-FFF2-40B4-BE49-F238E27FC236}">
                <a16:creationId xmlns:a16="http://schemas.microsoft.com/office/drawing/2014/main" id="{D4D010F2-2397-4833-A7C4-60AA2B999151}"/>
              </a:ext>
            </a:extLst>
          </p:cNvPr>
          <p:cNvSpPr txBox="1"/>
          <p:nvPr/>
        </p:nvSpPr>
        <p:spPr>
          <a:xfrm>
            <a:off x="609600" y="407195"/>
            <a:ext cx="17430750" cy="2554545"/>
          </a:xfrm>
          <a:prstGeom prst="rect">
            <a:avLst/>
          </a:prstGeom>
          <a:noFill/>
        </p:spPr>
        <p:txBody>
          <a:bodyPr wrap="square" rtlCol="0">
            <a:spAutoFit/>
          </a:bodyPr>
          <a:lstStyle/>
          <a:p>
            <a:pPr algn="ctr"/>
            <a:r>
              <a:rPr kumimoji="1" lang="en-US" altLang="ja-JP" sz="4000" dirty="0"/>
              <a:t>【</a:t>
            </a:r>
            <a:r>
              <a:rPr kumimoji="1" lang="ja-JP" altLang="en-US" sz="4000" dirty="0"/>
              <a:t>問２：仕入１</a:t>
            </a:r>
            <a:r>
              <a:rPr kumimoji="1" lang="en-US" altLang="ja-JP" sz="4000" dirty="0"/>
              <a:t>】</a:t>
            </a:r>
            <a:r>
              <a:rPr kumimoji="1" lang="ja-JP" altLang="en-US" sz="4000" dirty="0"/>
              <a:t>以下の取引の仕訳をしてください。</a:t>
            </a:r>
            <a:endParaRPr kumimoji="1" lang="en-US" altLang="ja-JP" sz="4000" dirty="0"/>
          </a:p>
          <a:p>
            <a:pPr algn="ctr"/>
            <a:endParaRPr kumimoji="1" lang="en-US" altLang="ja-JP" sz="4000" dirty="0"/>
          </a:p>
          <a:p>
            <a:pPr algn="ctr"/>
            <a:r>
              <a:rPr kumimoji="1" lang="en-US" altLang="ja-JP" sz="4000" dirty="0"/>
              <a:t>B</a:t>
            </a:r>
            <a:r>
              <a:rPr kumimoji="1" lang="ja-JP" altLang="en-US" sz="4000" dirty="0"/>
              <a:t>社より商品</a:t>
            </a:r>
            <a:r>
              <a:rPr kumimoji="1" lang="en-US" altLang="ja-JP" sz="4000" dirty="0"/>
              <a:t>30,000</a:t>
            </a:r>
            <a:r>
              <a:rPr kumimoji="1" lang="ja-JP" altLang="en-US" sz="4000" dirty="0"/>
              <a:t>円を仕入れ、代金のうち</a:t>
            </a:r>
            <a:r>
              <a:rPr kumimoji="1" lang="en-US" altLang="ja-JP" sz="4000" dirty="0"/>
              <a:t>20,000</a:t>
            </a:r>
            <a:r>
              <a:rPr kumimoji="1" lang="ja-JP" altLang="en-US" sz="4000" dirty="0"/>
              <a:t>円は小切手を振り出して支払い、残額は掛けとした。</a:t>
            </a:r>
          </a:p>
        </p:txBody>
      </p:sp>
      <p:graphicFrame>
        <p:nvGraphicFramePr>
          <p:cNvPr id="4" name="表 3">
            <a:extLst>
              <a:ext uri="{FF2B5EF4-FFF2-40B4-BE49-F238E27FC236}">
                <a16:creationId xmlns:a16="http://schemas.microsoft.com/office/drawing/2014/main" id="{423A8F88-9135-4B73-A071-E27F4829D13B}"/>
              </a:ext>
            </a:extLst>
          </p:cNvPr>
          <p:cNvGraphicFramePr>
            <a:graphicFrameLocks noGrp="1"/>
          </p:cNvGraphicFramePr>
          <p:nvPr>
            <p:extLst>
              <p:ext uri="{D42A27DB-BD31-4B8C-83A1-F6EECF244321}">
                <p14:modId xmlns:p14="http://schemas.microsoft.com/office/powerpoint/2010/main" val="4092007393"/>
              </p:ext>
            </p:extLst>
          </p:nvPr>
        </p:nvGraphicFramePr>
        <p:xfrm>
          <a:off x="1819275" y="3086100"/>
          <a:ext cx="15011400" cy="3352799"/>
        </p:xfrm>
        <a:graphic>
          <a:graphicData uri="http://schemas.openxmlformats.org/drawingml/2006/table">
            <a:tbl>
              <a:tblPr firstRow="1" bandRow="1">
                <a:tableStyleId>{5C22544A-7EE6-4342-B048-85BDC9FD1C3A}</a:tableStyleId>
              </a:tblPr>
              <a:tblGrid>
                <a:gridCol w="3752850">
                  <a:extLst>
                    <a:ext uri="{9D8B030D-6E8A-4147-A177-3AD203B41FA5}">
                      <a16:colId xmlns:a16="http://schemas.microsoft.com/office/drawing/2014/main" val="4262114643"/>
                    </a:ext>
                  </a:extLst>
                </a:gridCol>
                <a:gridCol w="3752850">
                  <a:extLst>
                    <a:ext uri="{9D8B030D-6E8A-4147-A177-3AD203B41FA5}">
                      <a16:colId xmlns:a16="http://schemas.microsoft.com/office/drawing/2014/main" val="2759163232"/>
                    </a:ext>
                  </a:extLst>
                </a:gridCol>
                <a:gridCol w="3752850">
                  <a:extLst>
                    <a:ext uri="{9D8B030D-6E8A-4147-A177-3AD203B41FA5}">
                      <a16:colId xmlns:a16="http://schemas.microsoft.com/office/drawing/2014/main" val="487501093"/>
                    </a:ext>
                  </a:extLst>
                </a:gridCol>
                <a:gridCol w="3752850">
                  <a:extLst>
                    <a:ext uri="{9D8B030D-6E8A-4147-A177-3AD203B41FA5}">
                      <a16:colId xmlns:a16="http://schemas.microsoft.com/office/drawing/2014/main" val="2708463579"/>
                    </a:ext>
                  </a:extLst>
                </a:gridCol>
              </a:tblGrid>
              <a:tr h="1012479">
                <a:tc gridSpan="2">
                  <a:txBody>
                    <a:bodyPr/>
                    <a:lstStyle/>
                    <a:p>
                      <a:pPr algn="ctr"/>
                      <a:r>
                        <a:rPr kumimoji="1" lang="ja-JP" altLang="en-US" sz="3600" dirty="0"/>
                        <a:t>借方</a:t>
                      </a:r>
                    </a:p>
                  </a:txBody>
                  <a:tcPr anchor="ctr"/>
                </a:tc>
                <a:tc hMerge="1">
                  <a:txBody>
                    <a:bodyPr/>
                    <a:lstStyle/>
                    <a:p>
                      <a:endParaRPr kumimoji="1" lang="ja-JP" altLang="en-US" dirty="0"/>
                    </a:p>
                  </a:txBody>
                  <a:tcPr/>
                </a:tc>
                <a:tc gridSpan="2">
                  <a:txBody>
                    <a:bodyPr/>
                    <a:lstStyle/>
                    <a:p>
                      <a:pPr algn="ctr"/>
                      <a:r>
                        <a:rPr kumimoji="1" lang="ja-JP" altLang="en-US" sz="3600" dirty="0"/>
                        <a:t>貸方</a:t>
                      </a:r>
                    </a:p>
                  </a:txBody>
                  <a:tcPr anchor="ctr"/>
                </a:tc>
                <a:tc hMerge="1">
                  <a:txBody>
                    <a:bodyPr/>
                    <a:lstStyle/>
                    <a:p>
                      <a:endParaRPr kumimoji="1" lang="ja-JP" altLang="en-US" dirty="0"/>
                    </a:p>
                  </a:txBody>
                  <a:tcPr/>
                </a:tc>
                <a:extLst>
                  <a:ext uri="{0D108BD9-81ED-4DB2-BD59-A6C34878D82A}">
                    <a16:rowId xmlns:a16="http://schemas.microsoft.com/office/drawing/2014/main" val="2120561885"/>
                  </a:ext>
                </a:extLst>
              </a:tr>
              <a:tr h="1170160">
                <a:tc>
                  <a:txBody>
                    <a:bodyPr/>
                    <a:lstStyle/>
                    <a:p>
                      <a:pPr algn="ctr"/>
                      <a:endParaRPr kumimoji="1" lang="en-US" altLang="ja-JP" sz="2800" dirty="0"/>
                    </a:p>
                  </a:txBody>
                  <a:tcPr anchor="ctr"/>
                </a:tc>
                <a:tc>
                  <a:txBody>
                    <a:bodyPr/>
                    <a:lstStyle/>
                    <a:p>
                      <a:pPr algn="ctr"/>
                      <a:endParaRPr kumimoji="1" lang="ja-JP" altLang="en-US" sz="2800" dirty="0"/>
                    </a:p>
                  </a:txBody>
                  <a:tcPr anchor="ctr"/>
                </a:tc>
                <a:tc>
                  <a:txBody>
                    <a:bodyPr/>
                    <a:lstStyle/>
                    <a:p>
                      <a:pPr algn="ctr"/>
                      <a:endParaRPr kumimoji="1" lang="en-US" altLang="ja-JP" sz="2800" dirty="0"/>
                    </a:p>
                  </a:txBody>
                  <a:tcPr anchor="ctr"/>
                </a:tc>
                <a:tc>
                  <a:txBody>
                    <a:bodyPr/>
                    <a:lstStyle/>
                    <a:p>
                      <a:pPr algn="ctr"/>
                      <a:endParaRPr kumimoji="1" lang="ja-JP" altLang="en-US" sz="2800" dirty="0"/>
                    </a:p>
                  </a:txBody>
                  <a:tcPr anchor="ctr"/>
                </a:tc>
                <a:extLst>
                  <a:ext uri="{0D108BD9-81ED-4DB2-BD59-A6C34878D82A}">
                    <a16:rowId xmlns:a16="http://schemas.microsoft.com/office/drawing/2014/main" val="2641389420"/>
                  </a:ext>
                </a:extLst>
              </a:tr>
              <a:tr h="1170160">
                <a:tc>
                  <a:txBody>
                    <a:bodyPr/>
                    <a:lstStyle/>
                    <a:p>
                      <a:pPr algn="ctr"/>
                      <a:endParaRPr kumimoji="1" lang="en-US" altLang="ja-JP" sz="2800" dirty="0"/>
                    </a:p>
                  </a:txBody>
                  <a:tcPr anchor="ctr"/>
                </a:tc>
                <a:tc>
                  <a:txBody>
                    <a:bodyPr/>
                    <a:lstStyle/>
                    <a:p>
                      <a:pPr algn="ctr"/>
                      <a:endParaRPr kumimoji="1" lang="ja-JP" altLang="en-US" sz="2800" dirty="0"/>
                    </a:p>
                  </a:txBody>
                  <a:tcPr anchor="ctr"/>
                </a:tc>
                <a:tc>
                  <a:txBody>
                    <a:bodyPr/>
                    <a:lstStyle/>
                    <a:p>
                      <a:pPr algn="ctr"/>
                      <a:endParaRPr kumimoji="1" lang="ja-JP" altLang="en-US" sz="2800" dirty="0"/>
                    </a:p>
                  </a:txBody>
                  <a:tcPr anchor="ctr"/>
                </a:tc>
                <a:tc>
                  <a:txBody>
                    <a:bodyPr/>
                    <a:lstStyle/>
                    <a:p>
                      <a:pPr algn="ctr"/>
                      <a:endParaRPr kumimoji="1" lang="ja-JP" altLang="en-US" sz="2800" dirty="0"/>
                    </a:p>
                  </a:txBody>
                  <a:tcPr anchor="ctr"/>
                </a:tc>
                <a:extLst>
                  <a:ext uri="{0D108BD9-81ED-4DB2-BD59-A6C34878D82A}">
                    <a16:rowId xmlns:a16="http://schemas.microsoft.com/office/drawing/2014/main" val="2652099539"/>
                  </a:ext>
                </a:extLst>
              </a:tr>
            </a:tbl>
          </a:graphicData>
        </a:graphic>
      </p:graphicFrame>
      <p:sp>
        <p:nvSpPr>
          <p:cNvPr id="6" name="テキスト ボックス 5">
            <a:extLst>
              <a:ext uri="{FF2B5EF4-FFF2-40B4-BE49-F238E27FC236}">
                <a16:creationId xmlns:a16="http://schemas.microsoft.com/office/drawing/2014/main" id="{E3D14444-731D-40B5-9291-DC7E4C243817}"/>
              </a:ext>
            </a:extLst>
          </p:cNvPr>
          <p:cNvSpPr txBox="1"/>
          <p:nvPr/>
        </p:nvSpPr>
        <p:spPr>
          <a:xfrm>
            <a:off x="1844675" y="6708279"/>
            <a:ext cx="15421943" cy="3046988"/>
          </a:xfrm>
          <a:prstGeom prst="rect">
            <a:avLst/>
          </a:prstGeom>
          <a:noFill/>
        </p:spPr>
        <p:txBody>
          <a:bodyPr wrap="square" rtlCol="0">
            <a:spAutoFit/>
          </a:bodyPr>
          <a:lstStyle/>
          <a:p>
            <a:r>
              <a:rPr kumimoji="1" lang="ja-JP" altLang="en-US" sz="3200" b="1" dirty="0"/>
              <a:t>いずれかの勘定科目を使用</a:t>
            </a:r>
            <a:endParaRPr kumimoji="1" lang="en-US" altLang="ja-JP" sz="3200" b="1" dirty="0"/>
          </a:p>
          <a:p>
            <a:r>
              <a:rPr kumimoji="1" lang="ja-JP" altLang="en-US" sz="3200" dirty="0"/>
              <a:t>・仕入</a:t>
            </a:r>
            <a:endParaRPr kumimoji="1" lang="en-US" altLang="ja-JP" sz="3200" dirty="0"/>
          </a:p>
          <a:p>
            <a:r>
              <a:rPr kumimoji="1" lang="ja-JP" altLang="en-US" sz="3200" dirty="0"/>
              <a:t>・売掛金</a:t>
            </a:r>
            <a:endParaRPr kumimoji="1" lang="en-US" altLang="ja-JP" sz="3200" dirty="0"/>
          </a:p>
          <a:p>
            <a:r>
              <a:rPr kumimoji="1" lang="ja-JP" altLang="en-US" sz="3200" dirty="0"/>
              <a:t>・買掛金</a:t>
            </a:r>
            <a:endParaRPr kumimoji="1" lang="en-US" altLang="ja-JP" sz="3200" dirty="0"/>
          </a:p>
          <a:p>
            <a:r>
              <a:rPr kumimoji="1" lang="ja-JP" altLang="en-US" sz="3200" dirty="0"/>
              <a:t>・当座預金</a:t>
            </a:r>
            <a:endParaRPr kumimoji="1" lang="en-US" altLang="ja-JP" sz="3200" dirty="0"/>
          </a:p>
          <a:p>
            <a:r>
              <a:rPr kumimoji="1" lang="ja-JP" altLang="en-US" sz="3200" dirty="0"/>
              <a:t>・商品</a:t>
            </a:r>
            <a:endParaRPr kumimoji="1" lang="en-US" altLang="ja-JP" sz="3200" dirty="0"/>
          </a:p>
        </p:txBody>
      </p:sp>
    </p:spTree>
    <p:extLst>
      <p:ext uri="{BB962C8B-B14F-4D97-AF65-F5344CB8AC3E}">
        <p14:creationId xmlns:p14="http://schemas.microsoft.com/office/powerpoint/2010/main" val="586451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a:extLst>
              <a:ext uri="{FF2B5EF4-FFF2-40B4-BE49-F238E27FC236}">
                <a16:creationId xmlns:a16="http://schemas.microsoft.com/office/drawing/2014/main" id="{D4D010F2-2397-4833-A7C4-60AA2B999151}"/>
              </a:ext>
            </a:extLst>
          </p:cNvPr>
          <p:cNvSpPr txBox="1"/>
          <p:nvPr/>
        </p:nvSpPr>
        <p:spPr>
          <a:xfrm>
            <a:off x="609600" y="407195"/>
            <a:ext cx="17430750" cy="1938992"/>
          </a:xfrm>
          <a:prstGeom prst="rect">
            <a:avLst/>
          </a:prstGeom>
          <a:noFill/>
        </p:spPr>
        <p:txBody>
          <a:bodyPr wrap="square" rtlCol="0">
            <a:spAutoFit/>
          </a:bodyPr>
          <a:lstStyle/>
          <a:p>
            <a:pPr algn="ctr"/>
            <a:r>
              <a:rPr kumimoji="1" lang="en-US" altLang="ja-JP" sz="4000" dirty="0"/>
              <a:t>【</a:t>
            </a:r>
            <a:r>
              <a:rPr kumimoji="1" lang="ja-JP" altLang="en-US" sz="4000" dirty="0"/>
              <a:t>問３：仕入２</a:t>
            </a:r>
            <a:r>
              <a:rPr kumimoji="1" lang="en-US" altLang="ja-JP" sz="4000" dirty="0"/>
              <a:t>】</a:t>
            </a:r>
            <a:r>
              <a:rPr kumimoji="1" lang="ja-JP" altLang="en-US" sz="4000" dirty="0"/>
              <a:t>以下の取引の仕訳をしてください。</a:t>
            </a:r>
            <a:endParaRPr kumimoji="1" lang="en-US" altLang="ja-JP" sz="4000" dirty="0"/>
          </a:p>
          <a:p>
            <a:pPr algn="ctr"/>
            <a:endParaRPr kumimoji="1" lang="en-US" altLang="ja-JP" sz="4000" dirty="0"/>
          </a:p>
          <a:p>
            <a:pPr algn="ctr"/>
            <a:r>
              <a:rPr kumimoji="1" lang="ja-JP" altLang="en-US" sz="4000" dirty="0"/>
              <a:t>商品</a:t>
            </a:r>
            <a:r>
              <a:rPr kumimoji="1" lang="en-US" altLang="ja-JP" sz="4000" dirty="0"/>
              <a:t>90,000</a:t>
            </a:r>
            <a:r>
              <a:rPr kumimoji="1" lang="ja-JP" altLang="en-US" sz="4000" dirty="0"/>
              <a:t>円を掛けで、送料</a:t>
            </a:r>
            <a:r>
              <a:rPr kumimoji="1" lang="en-US" altLang="ja-JP" sz="4000" dirty="0"/>
              <a:t>10,000</a:t>
            </a:r>
            <a:r>
              <a:rPr kumimoji="1" lang="ja-JP" altLang="en-US" sz="4000" dirty="0"/>
              <a:t>円は当座預金から支払った。</a:t>
            </a:r>
            <a:endParaRPr kumimoji="1" lang="en-US" altLang="ja-JP" sz="4000" dirty="0"/>
          </a:p>
        </p:txBody>
      </p:sp>
      <p:graphicFrame>
        <p:nvGraphicFramePr>
          <p:cNvPr id="4" name="表 3">
            <a:extLst>
              <a:ext uri="{FF2B5EF4-FFF2-40B4-BE49-F238E27FC236}">
                <a16:creationId xmlns:a16="http://schemas.microsoft.com/office/drawing/2014/main" id="{423A8F88-9135-4B73-A071-E27F4829D13B}"/>
              </a:ext>
            </a:extLst>
          </p:cNvPr>
          <p:cNvGraphicFramePr>
            <a:graphicFrameLocks noGrp="1"/>
          </p:cNvGraphicFramePr>
          <p:nvPr>
            <p:extLst>
              <p:ext uri="{D42A27DB-BD31-4B8C-83A1-F6EECF244321}">
                <p14:modId xmlns:p14="http://schemas.microsoft.com/office/powerpoint/2010/main" val="4019575063"/>
              </p:ext>
            </p:extLst>
          </p:nvPr>
        </p:nvGraphicFramePr>
        <p:xfrm>
          <a:off x="1819275" y="2573566"/>
          <a:ext cx="15011400" cy="3103334"/>
        </p:xfrm>
        <a:graphic>
          <a:graphicData uri="http://schemas.openxmlformats.org/drawingml/2006/table">
            <a:tbl>
              <a:tblPr firstRow="1" bandRow="1">
                <a:tableStyleId>{5C22544A-7EE6-4342-B048-85BDC9FD1C3A}</a:tableStyleId>
              </a:tblPr>
              <a:tblGrid>
                <a:gridCol w="3752850">
                  <a:extLst>
                    <a:ext uri="{9D8B030D-6E8A-4147-A177-3AD203B41FA5}">
                      <a16:colId xmlns:a16="http://schemas.microsoft.com/office/drawing/2014/main" val="4262114643"/>
                    </a:ext>
                  </a:extLst>
                </a:gridCol>
                <a:gridCol w="3752850">
                  <a:extLst>
                    <a:ext uri="{9D8B030D-6E8A-4147-A177-3AD203B41FA5}">
                      <a16:colId xmlns:a16="http://schemas.microsoft.com/office/drawing/2014/main" val="2759163232"/>
                    </a:ext>
                  </a:extLst>
                </a:gridCol>
                <a:gridCol w="3752850">
                  <a:extLst>
                    <a:ext uri="{9D8B030D-6E8A-4147-A177-3AD203B41FA5}">
                      <a16:colId xmlns:a16="http://schemas.microsoft.com/office/drawing/2014/main" val="487501093"/>
                    </a:ext>
                  </a:extLst>
                </a:gridCol>
                <a:gridCol w="3752850">
                  <a:extLst>
                    <a:ext uri="{9D8B030D-6E8A-4147-A177-3AD203B41FA5}">
                      <a16:colId xmlns:a16="http://schemas.microsoft.com/office/drawing/2014/main" val="2708463579"/>
                    </a:ext>
                  </a:extLst>
                </a:gridCol>
              </a:tblGrid>
              <a:tr h="937146">
                <a:tc gridSpan="2">
                  <a:txBody>
                    <a:bodyPr/>
                    <a:lstStyle/>
                    <a:p>
                      <a:pPr algn="ctr"/>
                      <a:r>
                        <a:rPr kumimoji="1" lang="ja-JP" altLang="en-US" sz="3600" dirty="0"/>
                        <a:t>借方</a:t>
                      </a:r>
                    </a:p>
                  </a:txBody>
                  <a:tcPr anchor="ctr"/>
                </a:tc>
                <a:tc hMerge="1">
                  <a:txBody>
                    <a:bodyPr/>
                    <a:lstStyle/>
                    <a:p>
                      <a:endParaRPr kumimoji="1" lang="ja-JP" altLang="en-US" dirty="0"/>
                    </a:p>
                  </a:txBody>
                  <a:tcPr/>
                </a:tc>
                <a:tc gridSpan="2">
                  <a:txBody>
                    <a:bodyPr/>
                    <a:lstStyle/>
                    <a:p>
                      <a:pPr algn="ctr"/>
                      <a:r>
                        <a:rPr kumimoji="1" lang="ja-JP" altLang="en-US" sz="3600" dirty="0"/>
                        <a:t>貸方</a:t>
                      </a:r>
                    </a:p>
                  </a:txBody>
                  <a:tcPr anchor="ctr"/>
                </a:tc>
                <a:tc hMerge="1">
                  <a:txBody>
                    <a:bodyPr/>
                    <a:lstStyle/>
                    <a:p>
                      <a:endParaRPr kumimoji="1" lang="ja-JP" altLang="en-US" dirty="0"/>
                    </a:p>
                  </a:txBody>
                  <a:tcPr/>
                </a:tc>
                <a:extLst>
                  <a:ext uri="{0D108BD9-81ED-4DB2-BD59-A6C34878D82A}">
                    <a16:rowId xmlns:a16="http://schemas.microsoft.com/office/drawing/2014/main" val="2120561885"/>
                  </a:ext>
                </a:extLst>
              </a:tr>
              <a:tr h="1083094">
                <a:tc>
                  <a:txBody>
                    <a:bodyPr/>
                    <a:lstStyle/>
                    <a:p>
                      <a:pPr algn="ctr"/>
                      <a:endParaRPr kumimoji="1" lang="en-US" altLang="ja-JP" sz="2800" dirty="0"/>
                    </a:p>
                  </a:txBody>
                  <a:tcPr anchor="ctr"/>
                </a:tc>
                <a:tc>
                  <a:txBody>
                    <a:bodyPr/>
                    <a:lstStyle/>
                    <a:p>
                      <a:pPr algn="ctr"/>
                      <a:endParaRPr kumimoji="1" lang="ja-JP" altLang="en-US" sz="2800" dirty="0"/>
                    </a:p>
                  </a:txBody>
                  <a:tcPr anchor="ctr"/>
                </a:tc>
                <a:tc>
                  <a:txBody>
                    <a:bodyPr/>
                    <a:lstStyle/>
                    <a:p>
                      <a:pPr algn="ctr"/>
                      <a:endParaRPr kumimoji="1" lang="ja-JP" altLang="en-US" sz="2800" dirty="0"/>
                    </a:p>
                  </a:txBody>
                  <a:tcPr anchor="ctr"/>
                </a:tc>
                <a:tc>
                  <a:txBody>
                    <a:bodyPr/>
                    <a:lstStyle/>
                    <a:p>
                      <a:pPr algn="ctr"/>
                      <a:endParaRPr kumimoji="1" lang="ja-JP" altLang="en-US" sz="2800" dirty="0"/>
                    </a:p>
                  </a:txBody>
                  <a:tcPr anchor="ctr"/>
                </a:tc>
                <a:extLst>
                  <a:ext uri="{0D108BD9-81ED-4DB2-BD59-A6C34878D82A}">
                    <a16:rowId xmlns:a16="http://schemas.microsoft.com/office/drawing/2014/main" val="2641389420"/>
                  </a:ext>
                </a:extLst>
              </a:tr>
              <a:tr h="1083094">
                <a:tc>
                  <a:txBody>
                    <a:bodyPr/>
                    <a:lstStyle/>
                    <a:p>
                      <a:pPr algn="ctr"/>
                      <a:endParaRPr kumimoji="1" lang="en-US" altLang="ja-JP" sz="2800" dirty="0"/>
                    </a:p>
                  </a:txBody>
                  <a:tcPr anchor="ctr"/>
                </a:tc>
                <a:tc>
                  <a:txBody>
                    <a:bodyPr/>
                    <a:lstStyle/>
                    <a:p>
                      <a:pPr algn="ctr"/>
                      <a:endParaRPr kumimoji="1" lang="ja-JP" altLang="en-US" sz="2800" dirty="0"/>
                    </a:p>
                  </a:txBody>
                  <a:tcPr anchor="ctr"/>
                </a:tc>
                <a:tc>
                  <a:txBody>
                    <a:bodyPr/>
                    <a:lstStyle/>
                    <a:p>
                      <a:pPr algn="ctr"/>
                      <a:endParaRPr kumimoji="1" lang="ja-JP" altLang="en-US" sz="2800" dirty="0"/>
                    </a:p>
                  </a:txBody>
                  <a:tcPr anchor="ctr"/>
                </a:tc>
                <a:tc>
                  <a:txBody>
                    <a:bodyPr/>
                    <a:lstStyle/>
                    <a:p>
                      <a:pPr algn="ctr"/>
                      <a:endParaRPr kumimoji="1" lang="ja-JP" altLang="en-US" sz="2800" dirty="0"/>
                    </a:p>
                  </a:txBody>
                  <a:tcPr anchor="ctr"/>
                </a:tc>
                <a:extLst>
                  <a:ext uri="{0D108BD9-81ED-4DB2-BD59-A6C34878D82A}">
                    <a16:rowId xmlns:a16="http://schemas.microsoft.com/office/drawing/2014/main" val="400446320"/>
                  </a:ext>
                </a:extLst>
              </a:tr>
            </a:tbl>
          </a:graphicData>
        </a:graphic>
      </p:graphicFrame>
      <p:sp>
        <p:nvSpPr>
          <p:cNvPr id="6" name="テキスト ボックス 5">
            <a:extLst>
              <a:ext uri="{FF2B5EF4-FFF2-40B4-BE49-F238E27FC236}">
                <a16:creationId xmlns:a16="http://schemas.microsoft.com/office/drawing/2014/main" id="{E3D14444-731D-40B5-9291-DC7E4C243817}"/>
              </a:ext>
            </a:extLst>
          </p:cNvPr>
          <p:cNvSpPr txBox="1"/>
          <p:nvPr/>
        </p:nvSpPr>
        <p:spPr>
          <a:xfrm>
            <a:off x="609600" y="6340375"/>
            <a:ext cx="7924801" cy="3539430"/>
          </a:xfrm>
          <a:prstGeom prst="rect">
            <a:avLst/>
          </a:prstGeom>
          <a:noFill/>
        </p:spPr>
        <p:txBody>
          <a:bodyPr wrap="square" rtlCol="0">
            <a:spAutoFit/>
          </a:bodyPr>
          <a:lstStyle/>
          <a:p>
            <a:r>
              <a:rPr kumimoji="1" lang="ja-JP" altLang="en-US" sz="3200" b="1" dirty="0"/>
              <a:t>いずれかの勘定科目を使用</a:t>
            </a:r>
            <a:endParaRPr kumimoji="1" lang="en-US" altLang="ja-JP" sz="3200" b="1" dirty="0"/>
          </a:p>
          <a:p>
            <a:r>
              <a:rPr kumimoji="1" lang="ja-JP" altLang="en-US" sz="3200" dirty="0"/>
              <a:t>・現金</a:t>
            </a:r>
            <a:endParaRPr kumimoji="1" lang="en-US" altLang="ja-JP" sz="3200" dirty="0"/>
          </a:p>
          <a:p>
            <a:r>
              <a:rPr kumimoji="1" lang="ja-JP" altLang="en-US" sz="3200" dirty="0"/>
              <a:t>・売掛金</a:t>
            </a:r>
            <a:endParaRPr kumimoji="1" lang="en-US" altLang="ja-JP" sz="3200" dirty="0"/>
          </a:p>
          <a:p>
            <a:r>
              <a:rPr kumimoji="1" lang="ja-JP" altLang="en-US" sz="3200" dirty="0"/>
              <a:t>・仕入</a:t>
            </a:r>
            <a:endParaRPr kumimoji="1" lang="en-US" altLang="ja-JP" sz="3200" dirty="0"/>
          </a:p>
          <a:p>
            <a:r>
              <a:rPr kumimoji="1" lang="ja-JP" altLang="en-US" sz="3200" dirty="0"/>
              <a:t>・立替金</a:t>
            </a:r>
            <a:endParaRPr kumimoji="1" lang="en-US" altLang="ja-JP" sz="3200" dirty="0"/>
          </a:p>
          <a:p>
            <a:r>
              <a:rPr kumimoji="1" lang="ja-JP" altLang="en-US" sz="3200" dirty="0"/>
              <a:t>・当座預金</a:t>
            </a:r>
            <a:endParaRPr kumimoji="1" lang="en-US" altLang="ja-JP" sz="3200" dirty="0"/>
          </a:p>
          <a:p>
            <a:r>
              <a:rPr kumimoji="1" lang="ja-JP" altLang="en-US" sz="3200" dirty="0"/>
              <a:t>・売掛金</a:t>
            </a:r>
            <a:endParaRPr kumimoji="1" lang="en-US" altLang="ja-JP" sz="3200" dirty="0"/>
          </a:p>
        </p:txBody>
      </p:sp>
    </p:spTree>
    <p:extLst>
      <p:ext uri="{BB962C8B-B14F-4D97-AF65-F5344CB8AC3E}">
        <p14:creationId xmlns:p14="http://schemas.microsoft.com/office/powerpoint/2010/main" val="887298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a:extLst>
              <a:ext uri="{FF2B5EF4-FFF2-40B4-BE49-F238E27FC236}">
                <a16:creationId xmlns:a16="http://schemas.microsoft.com/office/drawing/2014/main" id="{D4D010F2-2397-4833-A7C4-60AA2B999151}"/>
              </a:ext>
            </a:extLst>
          </p:cNvPr>
          <p:cNvSpPr txBox="1"/>
          <p:nvPr/>
        </p:nvSpPr>
        <p:spPr>
          <a:xfrm>
            <a:off x="609600" y="407195"/>
            <a:ext cx="17430750" cy="1938992"/>
          </a:xfrm>
          <a:prstGeom prst="rect">
            <a:avLst/>
          </a:prstGeom>
          <a:noFill/>
        </p:spPr>
        <p:txBody>
          <a:bodyPr wrap="square" rtlCol="0">
            <a:spAutoFit/>
          </a:bodyPr>
          <a:lstStyle/>
          <a:p>
            <a:pPr algn="ctr"/>
            <a:r>
              <a:rPr kumimoji="1" lang="en-US" altLang="ja-JP" sz="4000" dirty="0"/>
              <a:t>【</a:t>
            </a:r>
            <a:r>
              <a:rPr kumimoji="1" lang="ja-JP" altLang="en-US" sz="4000" dirty="0"/>
              <a:t>問４：売掛金１</a:t>
            </a:r>
            <a:r>
              <a:rPr kumimoji="1" lang="en-US" altLang="ja-JP" sz="4000" dirty="0"/>
              <a:t>】</a:t>
            </a:r>
            <a:r>
              <a:rPr kumimoji="1" lang="ja-JP" altLang="en-US" sz="4000" dirty="0"/>
              <a:t>以下の取引の仕訳をしてください。</a:t>
            </a:r>
            <a:endParaRPr kumimoji="1" lang="en-US" altLang="ja-JP" sz="4000" dirty="0"/>
          </a:p>
          <a:p>
            <a:pPr algn="ctr"/>
            <a:endParaRPr kumimoji="1" lang="en-US" altLang="ja-JP" sz="4000" dirty="0"/>
          </a:p>
          <a:p>
            <a:pPr algn="ctr"/>
            <a:r>
              <a:rPr kumimoji="1" lang="ja-JP" altLang="en-US" sz="4000" dirty="0"/>
              <a:t>得意先の掛代金</a:t>
            </a:r>
            <a:r>
              <a:rPr kumimoji="1" lang="en-US" altLang="ja-JP" sz="4000" dirty="0"/>
              <a:t>20,000</a:t>
            </a:r>
            <a:r>
              <a:rPr kumimoji="1" lang="ja-JP" altLang="en-US" sz="4000" dirty="0"/>
              <a:t>円について、送金小切手を受け取った。</a:t>
            </a:r>
          </a:p>
        </p:txBody>
      </p:sp>
      <p:graphicFrame>
        <p:nvGraphicFramePr>
          <p:cNvPr id="4" name="表 3">
            <a:extLst>
              <a:ext uri="{FF2B5EF4-FFF2-40B4-BE49-F238E27FC236}">
                <a16:creationId xmlns:a16="http://schemas.microsoft.com/office/drawing/2014/main" id="{423A8F88-9135-4B73-A071-E27F4829D13B}"/>
              </a:ext>
            </a:extLst>
          </p:cNvPr>
          <p:cNvGraphicFramePr>
            <a:graphicFrameLocks noGrp="1"/>
          </p:cNvGraphicFramePr>
          <p:nvPr>
            <p:extLst>
              <p:ext uri="{D42A27DB-BD31-4B8C-83A1-F6EECF244321}">
                <p14:modId xmlns:p14="http://schemas.microsoft.com/office/powerpoint/2010/main" val="1562668554"/>
              </p:ext>
            </p:extLst>
          </p:nvPr>
        </p:nvGraphicFramePr>
        <p:xfrm>
          <a:off x="1819275" y="3086101"/>
          <a:ext cx="15011400" cy="2362200"/>
        </p:xfrm>
        <a:graphic>
          <a:graphicData uri="http://schemas.openxmlformats.org/drawingml/2006/table">
            <a:tbl>
              <a:tblPr firstRow="1" bandRow="1">
                <a:tableStyleId>{5C22544A-7EE6-4342-B048-85BDC9FD1C3A}</a:tableStyleId>
              </a:tblPr>
              <a:tblGrid>
                <a:gridCol w="3752850">
                  <a:extLst>
                    <a:ext uri="{9D8B030D-6E8A-4147-A177-3AD203B41FA5}">
                      <a16:colId xmlns:a16="http://schemas.microsoft.com/office/drawing/2014/main" val="4262114643"/>
                    </a:ext>
                  </a:extLst>
                </a:gridCol>
                <a:gridCol w="3752850">
                  <a:extLst>
                    <a:ext uri="{9D8B030D-6E8A-4147-A177-3AD203B41FA5}">
                      <a16:colId xmlns:a16="http://schemas.microsoft.com/office/drawing/2014/main" val="2759163232"/>
                    </a:ext>
                  </a:extLst>
                </a:gridCol>
                <a:gridCol w="3752850">
                  <a:extLst>
                    <a:ext uri="{9D8B030D-6E8A-4147-A177-3AD203B41FA5}">
                      <a16:colId xmlns:a16="http://schemas.microsoft.com/office/drawing/2014/main" val="487501093"/>
                    </a:ext>
                  </a:extLst>
                </a:gridCol>
                <a:gridCol w="3752850">
                  <a:extLst>
                    <a:ext uri="{9D8B030D-6E8A-4147-A177-3AD203B41FA5}">
                      <a16:colId xmlns:a16="http://schemas.microsoft.com/office/drawing/2014/main" val="2708463579"/>
                    </a:ext>
                  </a:extLst>
                </a:gridCol>
              </a:tblGrid>
              <a:tr h="1095774">
                <a:tc gridSpan="2">
                  <a:txBody>
                    <a:bodyPr/>
                    <a:lstStyle/>
                    <a:p>
                      <a:pPr algn="ctr"/>
                      <a:r>
                        <a:rPr kumimoji="1" lang="ja-JP" altLang="en-US" sz="3600" dirty="0"/>
                        <a:t>借方</a:t>
                      </a:r>
                    </a:p>
                  </a:txBody>
                  <a:tcPr anchor="ctr"/>
                </a:tc>
                <a:tc hMerge="1">
                  <a:txBody>
                    <a:bodyPr/>
                    <a:lstStyle/>
                    <a:p>
                      <a:endParaRPr kumimoji="1" lang="ja-JP" altLang="en-US" dirty="0"/>
                    </a:p>
                  </a:txBody>
                  <a:tcPr/>
                </a:tc>
                <a:tc gridSpan="2">
                  <a:txBody>
                    <a:bodyPr/>
                    <a:lstStyle/>
                    <a:p>
                      <a:pPr algn="ctr"/>
                      <a:r>
                        <a:rPr kumimoji="1" lang="ja-JP" altLang="en-US" sz="3600" dirty="0"/>
                        <a:t>貸方</a:t>
                      </a:r>
                    </a:p>
                  </a:txBody>
                  <a:tcPr anchor="ctr"/>
                </a:tc>
                <a:tc hMerge="1">
                  <a:txBody>
                    <a:bodyPr/>
                    <a:lstStyle/>
                    <a:p>
                      <a:endParaRPr kumimoji="1" lang="ja-JP" altLang="en-US" dirty="0"/>
                    </a:p>
                  </a:txBody>
                  <a:tcPr/>
                </a:tc>
                <a:extLst>
                  <a:ext uri="{0D108BD9-81ED-4DB2-BD59-A6C34878D82A}">
                    <a16:rowId xmlns:a16="http://schemas.microsoft.com/office/drawing/2014/main" val="2120561885"/>
                  </a:ext>
                </a:extLst>
              </a:tr>
              <a:tr h="1266426">
                <a:tc>
                  <a:txBody>
                    <a:bodyPr/>
                    <a:lstStyle/>
                    <a:p>
                      <a:pPr algn="ctr"/>
                      <a:endParaRPr kumimoji="1" lang="en-US" altLang="ja-JP" sz="2800" dirty="0"/>
                    </a:p>
                  </a:txBody>
                  <a:tcPr anchor="ctr"/>
                </a:tc>
                <a:tc>
                  <a:txBody>
                    <a:bodyPr/>
                    <a:lstStyle/>
                    <a:p>
                      <a:pPr algn="ctr"/>
                      <a:endParaRPr kumimoji="1" lang="ja-JP" altLang="en-US" sz="2800" dirty="0"/>
                    </a:p>
                  </a:txBody>
                  <a:tcPr anchor="ctr"/>
                </a:tc>
                <a:tc>
                  <a:txBody>
                    <a:bodyPr/>
                    <a:lstStyle/>
                    <a:p>
                      <a:pPr algn="ctr"/>
                      <a:endParaRPr kumimoji="1" lang="ja-JP" altLang="en-US" sz="2800" dirty="0"/>
                    </a:p>
                  </a:txBody>
                  <a:tcPr anchor="ctr"/>
                </a:tc>
                <a:tc>
                  <a:txBody>
                    <a:bodyPr/>
                    <a:lstStyle/>
                    <a:p>
                      <a:pPr algn="ctr"/>
                      <a:endParaRPr kumimoji="1" lang="ja-JP" altLang="en-US" sz="2800" dirty="0"/>
                    </a:p>
                  </a:txBody>
                  <a:tcPr anchor="ctr"/>
                </a:tc>
                <a:extLst>
                  <a:ext uri="{0D108BD9-81ED-4DB2-BD59-A6C34878D82A}">
                    <a16:rowId xmlns:a16="http://schemas.microsoft.com/office/drawing/2014/main" val="2641389420"/>
                  </a:ext>
                </a:extLst>
              </a:tr>
            </a:tbl>
          </a:graphicData>
        </a:graphic>
      </p:graphicFrame>
      <p:sp>
        <p:nvSpPr>
          <p:cNvPr id="6" name="テキスト ボックス 5">
            <a:extLst>
              <a:ext uri="{FF2B5EF4-FFF2-40B4-BE49-F238E27FC236}">
                <a16:creationId xmlns:a16="http://schemas.microsoft.com/office/drawing/2014/main" id="{E3D14444-731D-40B5-9291-DC7E4C243817}"/>
              </a:ext>
            </a:extLst>
          </p:cNvPr>
          <p:cNvSpPr txBox="1"/>
          <p:nvPr/>
        </p:nvSpPr>
        <p:spPr>
          <a:xfrm>
            <a:off x="1614003" y="6972300"/>
            <a:ext cx="15421943" cy="2554545"/>
          </a:xfrm>
          <a:prstGeom prst="rect">
            <a:avLst/>
          </a:prstGeom>
          <a:noFill/>
        </p:spPr>
        <p:txBody>
          <a:bodyPr wrap="square" rtlCol="0">
            <a:spAutoFit/>
          </a:bodyPr>
          <a:lstStyle/>
          <a:p>
            <a:r>
              <a:rPr kumimoji="1" lang="ja-JP" altLang="en-US" sz="3200" b="1" dirty="0"/>
              <a:t>いずれかの勘定科目を使用</a:t>
            </a:r>
            <a:endParaRPr kumimoji="1" lang="en-US" altLang="ja-JP" sz="3200" b="1" dirty="0"/>
          </a:p>
          <a:p>
            <a:r>
              <a:rPr kumimoji="1" lang="ja-JP" altLang="en-US" sz="3200" dirty="0"/>
              <a:t>・現金</a:t>
            </a:r>
            <a:endParaRPr kumimoji="1" lang="en-US" altLang="ja-JP" sz="3200" dirty="0"/>
          </a:p>
          <a:p>
            <a:r>
              <a:rPr kumimoji="1" lang="ja-JP" altLang="en-US" sz="3200" dirty="0"/>
              <a:t>・売掛金</a:t>
            </a:r>
            <a:endParaRPr kumimoji="1" lang="en-US" altLang="ja-JP" sz="3200" dirty="0"/>
          </a:p>
          <a:p>
            <a:r>
              <a:rPr kumimoji="1" lang="ja-JP" altLang="en-US" sz="3200" dirty="0"/>
              <a:t>・買掛金</a:t>
            </a:r>
            <a:endParaRPr kumimoji="1" lang="en-US" altLang="ja-JP" sz="3200" dirty="0"/>
          </a:p>
          <a:p>
            <a:r>
              <a:rPr kumimoji="1" lang="ja-JP" altLang="en-US" sz="3200" dirty="0"/>
              <a:t>・前受金</a:t>
            </a:r>
            <a:endParaRPr kumimoji="1" lang="en-US" altLang="ja-JP" sz="3200" dirty="0"/>
          </a:p>
        </p:txBody>
      </p:sp>
    </p:spTree>
    <p:extLst>
      <p:ext uri="{BB962C8B-B14F-4D97-AF65-F5344CB8AC3E}">
        <p14:creationId xmlns:p14="http://schemas.microsoft.com/office/powerpoint/2010/main" val="4159385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a:extLst>
              <a:ext uri="{FF2B5EF4-FFF2-40B4-BE49-F238E27FC236}">
                <a16:creationId xmlns:a16="http://schemas.microsoft.com/office/drawing/2014/main" id="{D4D010F2-2397-4833-A7C4-60AA2B999151}"/>
              </a:ext>
            </a:extLst>
          </p:cNvPr>
          <p:cNvSpPr txBox="1"/>
          <p:nvPr/>
        </p:nvSpPr>
        <p:spPr>
          <a:xfrm>
            <a:off x="609600" y="407195"/>
            <a:ext cx="17430750" cy="2554545"/>
          </a:xfrm>
          <a:prstGeom prst="rect">
            <a:avLst/>
          </a:prstGeom>
          <a:noFill/>
        </p:spPr>
        <p:txBody>
          <a:bodyPr wrap="square" rtlCol="0">
            <a:spAutoFit/>
          </a:bodyPr>
          <a:lstStyle/>
          <a:p>
            <a:pPr algn="ctr"/>
            <a:r>
              <a:rPr kumimoji="1" lang="en-US" altLang="ja-JP" sz="4000" dirty="0"/>
              <a:t>【</a:t>
            </a:r>
            <a:r>
              <a:rPr kumimoji="1" lang="ja-JP" altLang="en-US" sz="4000" dirty="0"/>
              <a:t>問５：売掛金２</a:t>
            </a:r>
            <a:r>
              <a:rPr kumimoji="1" lang="en-US" altLang="ja-JP" sz="4000" dirty="0"/>
              <a:t>】</a:t>
            </a:r>
            <a:r>
              <a:rPr kumimoji="1" lang="ja-JP" altLang="en-US" sz="4000" dirty="0"/>
              <a:t>以下の取引の仕訳をしてください。</a:t>
            </a:r>
            <a:endParaRPr kumimoji="1" lang="en-US" altLang="ja-JP" sz="4000" dirty="0"/>
          </a:p>
          <a:p>
            <a:pPr algn="ctr"/>
            <a:endParaRPr kumimoji="1" lang="en-US" altLang="ja-JP" sz="4000" dirty="0"/>
          </a:p>
          <a:p>
            <a:pPr algn="ctr"/>
            <a:r>
              <a:rPr kumimoji="1" lang="en-US" altLang="ja-JP" sz="4000" dirty="0"/>
              <a:t>A</a:t>
            </a:r>
            <a:r>
              <a:rPr kumimoji="1" lang="ja-JP" altLang="en-US" sz="4000" dirty="0"/>
              <a:t>社に対する掛代金</a:t>
            </a:r>
            <a:r>
              <a:rPr kumimoji="1" lang="en-US" altLang="ja-JP" sz="4000" dirty="0"/>
              <a:t>100,000</a:t>
            </a:r>
            <a:r>
              <a:rPr kumimoji="1" lang="ja-JP" altLang="en-US" sz="4000" dirty="0"/>
              <a:t>円の回収として、振込手数料</a:t>
            </a:r>
            <a:r>
              <a:rPr kumimoji="1" lang="en-US" altLang="ja-JP" sz="4000" dirty="0"/>
              <a:t>500</a:t>
            </a:r>
            <a:r>
              <a:rPr kumimoji="1" lang="ja-JP" altLang="en-US" sz="4000" dirty="0"/>
              <a:t>円を差し引かれた金額が、当座預金に振り込まれた。</a:t>
            </a:r>
            <a:endParaRPr kumimoji="1" lang="en-US" altLang="ja-JP" sz="4000" dirty="0"/>
          </a:p>
        </p:txBody>
      </p:sp>
      <p:graphicFrame>
        <p:nvGraphicFramePr>
          <p:cNvPr id="4" name="表 3">
            <a:extLst>
              <a:ext uri="{FF2B5EF4-FFF2-40B4-BE49-F238E27FC236}">
                <a16:creationId xmlns:a16="http://schemas.microsoft.com/office/drawing/2014/main" id="{423A8F88-9135-4B73-A071-E27F4829D13B}"/>
              </a:ext>
            </a:extLst>
          </p:cNvPr>
          <p:cNvGraphicFramePr>
            <a:graphicFrameLocks noGrp="1"/>
          </p:cNvGraphicFramePr>
          <p:nvPr>
            <p:extLst>
              <p:ext uri="{D42A27DB-BD31-4B8C-83A1-F6EECF244321}">
                <p14:modId xmlns:p14="http://schemas.microsoft.com/office/powerpoint/2010/main" val="4218268775"/>
              </p:ext>
            </p:extLst>
          </p:nvPr>
        </p:nvGraphicFramePr>
        <p:xfrm>
          <a:off x="1819275" y="3086101"/>
          <a:ext cx="15011400" cy="3200400"/>
        </p:xfrm>
        <a:graphic>
          <a:graphicData uri="http://schemas.openxmlformats.org/drawingml/2006/table">
            <a:tbl>
              <a:tblPr firstRow="1" bandRow="1">
                <a:tableStyleId>{5C22544A-7EE6-4342-B048-85BDC9FD1C3A}</a:tableStyleId>
              </a:tblPr>
              <a:tblGrid>
                <a:gridCol w="3752850">
                  <a:extLst>
                    <a:ext uri="{9D8B030D-6E8A-4147-A177-3AD203B41FA5}">
                      <a16:colId xmlns:a16="http://schemas.microsoft.com/office/drawing/2014/main" val="4262114643"/>
                    </a:ext>
                  </a:extLst>
                </a:gridCol>
                <a:gridCol w="3752850">
                  <a:extLst>
                    <a:ext uri="{9D8B030D-6E8A-4147-A177-3AD203B41FA5}">
                      <a16:colId xmlns:a16="http://schemas.microsoft.com/office/drawing/2014/main" val="2759163232"/>
                    </a:ext>
                  </a:extLst>
                </a:gridCol>
                <a:gridCol w="3752850">
                  <a:extLst>
                    <a:ext uri="{9D8B030D-6E8A-4147-A177-3AD203B41FA5}">
                      <a16:colId xmlns:a16="http://schemas.microsoft.com/office/drawing/2014/main" val="487501093"/>
                    </a:ext>
                  </a:extLst>
                </a:gridCol>
                <a:gridCol w="3752850">
                  <a:extLst>
                    <a:ext uri="{9D8B030D-6E8A-4147-A177-3AD203B41FA5}">
                      <a16:colId xmlns:a16="http://schemas.microsoft.com/office/drawing/2014/main" val="2708463579"/>
                    </a:ext>
                  </a:extLst>
                </a:gridCol>
              </a:tblGrid>
              <a:tr h="966458">
                <a:tc gridSpan="2">
                  <a:txBody>
                    <a:bodyPr/>
                    <a:lstStyle/>
                    <a:p>
                      <a:pPr algn="ctr"/>
                      <a:r>
                        <a:rPr kumimoji="1" lang="ja-JP" altLang="en-US" sz="3600" dirty="0"/>
                        <a:t>借方</a:t>
                      </a:r>
                    </a:p>
                  </a:txBody>
                  <a:tcPr anchor="ctr"/>
                </a:tc>
                <a:tc hMerge="1">
                  <a:txBody>
                    <a:bodyPr/>
                    <a:lstStyle/>
                    <a:p>
                      <a:endParaRPr kumimoji="1" lang="ja-JP" altLang="en-US" dirty="0"/>
                    </a:p>
                  </a:txBody>
                  <a:tcPr/>
                </a:tc>
                <a:tc gridSpan="2">
                  <a:txBody>
                    <a:bodyPr/>
                    <a:lstStyle/>
                    <a:p>
                      <a:pPr algn="ctr"/>
                      <a:r>
                        <a:rPr kumimoji="1" lang="ja-JP" altLang="en-US" sz="3600" dirty="0"/>
                        <a:t>貸方</a:t>
                      </a:r>
                    </a:p>
                  </a:txBody>
                  <a:tcPr anchor="ctr"/>
                </a:tc>
                <a:tc hMerge="1">
                  <a:txBody>
                    <a:bodyPr/>
                    <a:lstStyle/>
                    <a:p>
                      <a:endParaRPr kumimoji="1" lang="ja-JP" altLang="en-US" dirty="0"/>
                    </a:p>
                  </a:txBody>
                  <a:tcPr/>
                </a:tc>
                <a:extLst>
                  <a:ext uri="{0D108BD9-81ED-4DB2-BD59-A6C34878D82A}">
                    <a16:rowId xmlns:a16="http://schemas.microsoft.com/office/drawing/2014/main" val="2120561885"/>
                  </a:ext>
                </a:extLst>
              </a:tr>
              <a:tr h="1116971">
                <a:tc>
                  <a:txBody>
                    <a:bodyPr/>
                    <a:lstStyle/>
                    <a:p>
                      <a:pPr algn="ctr"/>
                      <a:endParaRPr kumimoji="1" lang="en-US" altLang="ja-JP" sz="2800" dirty="0"/>
                    </a:p>
                  </a:txBody>
                  <a:tcPr anchor="ctr"/>
                </a:tc>
                <a:tc>
                  <a:txBody>
                    <a:bodyPr/>
                    <a:lstStyle/>
                    <a:p>
                      <a:pPr algn="ctr"/>
                      <a:endParaRPr kumimoji="1" lang="ja-JP" altLang="en-US" sz="2800" dirty="0"/>
                    </a:p>
                  </a:txBody>
                  <a:tcPr anchor="ctr"/>
                </a:tc>
                <a:tc>
                  <a:txBody>
                    <a:bodyPr/>
                    <a:lstStyle/>
                    <a:p>
                      <a:pPr algn="ctr"/>
                      <a:endParaRPr kumimoji="1" lang="ja-JP" altLang="en-US" sz="2800" dirty="0"/>
                    </a:p>
                  </a:txBody>
                  <a:tcPr anchor="ctr"/>
                </a:tc>
                <a:tc>
                  <a:txBody>
                    <a:bodyPr/>
                    <a:lstStyle/>
                    <a:p>
                      <a:pPr algn="ctr"/>
                      <a:endParaRPr kumimoji="1" lang="ja-JP" altLang="en-US" sz="2800" dirty="0"/>
                    </a:p>
                  </a:txBody>
                  <a:tcPr anchor="ctr"/>
                </a:tc>
                <a:extLst>
                  <a:ext uri="{0D108BD9-81ED-4DB2-BD59-A6C34878D82A}">
                    <a16:rowId xmlns:a16="http://schemas.microsoft.com/office/drawing/2014/main" val="2641389420"/>
                  </a:ext>
                </a:extLst>
              </a:tr>
              <a:tr h="1116971">
                <a:tc>
                  <a:txBody>
                    <a:bodyPr/>
                    <a:lstStyle/>
                    <a:p>
                      <a:pPr algn="ctr"/>
                      <a:endParaRPr kumimoji="1" lang="en-US" altLang="ja-JP" sz="2800" dirty="0"/>
                    </a:p>
                  </a:txBody>
                  <a:tcPr anchor="ctr"/>
                </a:tc>
                <a:tc>
                  <a:txBody>
                    <a:bodyPr/>
                    <a:lstStyle/>
                    <a:p>
                      <a:pPr algn="ctr"/>
                      <a:endParaRPr kumimoji="1" lang="ja-JP" altLang="en-US" sz="2800" dirty="0"/>
                    </a:p>
                  </a:txBody>
                  <a:tcPr anchor="ctr"/>
                </a:tc>
                <a:tc>
                  <a:txBody>
                    <a:bodyPr/>
                    <a:lstStyle/>
                    <a:p>
                      <a:pPr algn="ctr"/>
                      <a:endParaRPr kumimoji="1" lang="ja-JP" altLang="en-US" sz="2800" dirty="0"/>
                    </a:p>
                  </a:txBody>
                  <a:tcPr anchor="ctr"/>
                </a:tc>
                <a:tc>
                  <a:txBody>
                    <a:bodyPr/>
                    <a:lstStyle/>
                    <a:p>
                      <a:pPr algn="ctr"/>
                      <a:endParaRPr kumimoji="1" lang="ja-JP" altLang="en-US" sz="2800" dirty="0"/>
                    </a:p>
                  </a:txBody>
                  <a:tcPr anchor="ctr"/>
                </a:tc>
                <a:extLst>
                  <a:ext uri="{0D108BD9-81ED-4DB2-BD59-A6C34878D82A}">
                    <a16:rowId xmlns:a16="http://schemas.microsoft.com/office/drawing/2014/main" val="89466997"/>
                  </a:ext>
                </a:extLst>
              </a:tr>
            </a:tbl>
          </a:graphicData>
        </a:graphic>
      </p:graphicFrame>
      <p:sp>
        <p:nvSpPr>
          <p:cNvPr id="6" name="テキスト ボックス 5">
            <a:extLst>
              <a:ext uri="{FF2B5EF4-FFF2-40B4-BE49-F238E27FC236}">
                <a16:creationId xmlns:a16="http://schemas.microsoft.com/office/drawing/2014/main" id="{E3D14444-731D-40B5-9291-DC7E4C243817}"/>
              </a:ext>
            </a:extLst>
          </p:cNvPr>
          <p:cNvSpPr txBox="1"/>
          <p:nvPr/>
        </p:nvSpPr>
        <p:spPr>
          <a:xfrm>
            <a:off x="1408732" y="6743122"/>
            <a:ext cx="15421943" cy="3046988"/>
          </a:xfrm>
          <a:prstGeom prst="rect">
            <a:avLst/>
          </a:prstGeom>
          <a:noFill/>
        </p:spPr>
        <p:txBody>
          <a:bodyPr wrap="square" rtlCol="0">
            <a:spAutoFit/>
          </a:bodyPr>
          <a:lstStyle/>
          <a:p>
            <a:r>
              <a:rPr kumimoji="1" lang="ja-JP" altLang="en-US" sz="3200" b="1" dirty="0"/>
              <a:t>いずれかの勘定科目を使用</a:t>
            </a:r>
            <a:endParaRPr kumimoji="1" lang="en-US" altLang="ja-JP" sz="3200" b="1" dirty="0"/>
          </a:p>
          <a:p>
            <a:r>
              <a:rPr kumimoji="1" lang="ja-JP" altLang="en-US" sz="3200" dirty="0"/>
              <a:t>・現金</a:t>
            </a:r>
            <a:endParaRPr kumimoji="1" lang="en-US" altLang="ja-JP" sz="3200" dirty="0"/>
          </a:p>
          <a:p>
            <a:r>
              <a:rPr kumimoji="1" lang="ja-JP" altLang="en-US" sz="3200" dirty="0"/>
              <a:t>・当座預金</a:t>
            </a:r>
            <a:endParaRPr kumimoji="1" lang="en-US" altLang="ja-JP" sz="3200" dirty="0"/>
          </a:p>
          <a:p>
            <a:r>
              <a:rPr kumimoji="1" lang="ja-JP" altLang="en-US" sz="3200" dirty="0"/>
              <a:t>・支払手数料</a:t>
            </a:r>
            <a:endParaRPr kumimoji="1" lang="en-US" altLang="ja-JP" sz="3200" dirty="0"/>
          </a:p>
          <a:p>
            <a:r>
              <a:rPr kumimoji="1" lang="ja-JP" altLang="en-US" sz="3200" dirty="0"/>
              <a:t>・貸付金</a:t>
            </a:r>
            <a:endParaRPr kumimoji="1" lang="en-US" altLang="ja-JP" sz="3200" dirty="0"/>
          </a:p>
          <a:p>
            <a:r>
              <a:rPr kumimoji="1" lang="ja-JP" altLang="en-US" sz="3200" dirty="0"/>
              <a:t>・売掛金</a:t>
            </a:r>
            <a:endParaRPr kumimoji="1" lang="en-US" altLang="ja-JP" sz="3200" dirty="0"/>
          </a:p>
        </p:txBody>
      </p:sp>
    </p:spTree>
    <p:extLst>
      <p:ext uri="{BB962C8B-B14F-4D97-AF65-F5344CB8AC3E}">
        <p14:creationId xmlns:p14="http://schemas.microsoft.com/office/powerpoint/2010/main" val="3194345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a:extLst>
              <a:ext uri="{FF2B5EF4-FFF2-40B4-BE49-F238E27FC236}">
                <a16:creationId xmlns:a16="http://schemas.microsoft.com/office/drawing/2014/main" id="{D4D010F2-2397-4833-A7C4-60AA2B999151}"/>
              </a:ext>
            </a:extLst>
          </p:cNvPr>
          <p:cNvSpPr txBox="1"/>
          <p:nvPr/>
        </p:nvSpPr>
        <p:spPr>
          <a:xfrm>
            <a:off x="609600" y="407195"/>
            <a:ext cx="17430750" cy="1938992"/>
          </a:xfrm>
          <a:prstGeom prst="rect">
            <a:avLst/>
          </a:prstGeom>
          <a:noFill/>
        </p:spPr>
        <p:txBody>
          <a:bodyPr wrap="square" rtlCol="0">
            <a:spAutoFit/>
          </a:bodyPr>
          <a:lstStyle/>
          <a:p>
            <a:pPr algn="ctr"/>
            <a:r>
              <a:rPr kumimoji="1" lang="en-US" altLang="ja-JP" sz="4000" dirty="0"/>
              <a:t>【</a:t>
            </a:r>
            <a:r>
              <a:rPr kumimoji="1" lang="ja-JP" altLang="en-US" sz="4000" dirty="0"/>
              <a:t>問６：備品</a:t>
            </a:r>
            <a:r>
              <a:rPr kumimoji="1" lang="en-US" altLang="ja-JP" sz="4000" dirty="0"/>
              <a:t>】</a:t>
            </a:r>
            <a:r>
              <a:rPr kumimoji="1" lang="ja-JP" altLang="en-US" sz="4000" dirty="0"/>
              <a:t>以下の取引の仕訳をしてください。</a:t>
            </a:r>
            <a:endParaRPr kumimoji="1" lang="en-US" altLang="ja-JP" sz="4000" dirty="0"/>
          </a:p>
          <a:p>
            <a:pPr algn="ctr"/>
            <a:endParaRPr kumimoji="1" lang="en-US" altLang="ja-JP" sz="4000" dirty="0"/>
          </a:p>
          <a:p>
            <a:pPr algn="ctr"/>
            <a:r>
              <a:rPr kumimoji="1" lang="ja-JP" altLang="en-US" sz="4000" dirty="0"/>
              <a:t>会社で使用する備品</a:t>
            </a:r>
            <a:r>
              <a:rPr kumimoji="1" lang="en-US" altLang="ja-JP" sz="4000" dirty="0"/>
              <a:t>100,000</a:t>
            </a:r>
            <a:r>
              <a:rPr kumimoji="1" lang="ja-JP" altLang="en-US" sz="4000" dirty="0"/>
              <a:t>円分を、現金で支払った。</a:t>
            </a:r>
          </a:p>
        </p:txBody>
      </p:sp>
      <p:graphicFrame>
        <p:nvGraphicFramePr>
          <p:cNvPr id="4" name="表 3">
            <a:extLst>
              <a:ext uri="{FF2B5EF4-FFF2-40B4-BE49-F238E27FC236}">
                <a16:creationId xmlns:a16="http://schemas.microsoft.com/office/drawing/2014/main" id="{423A8F88-9135-4B73-A071-E27F4829D13B}"/>
              </a:ext>
            </a:extLst>
          </p:cNvPr>
          <p:cNvGraphicFramePr>
            <a:graphicFrameLocks noGrp="1"/>
          </p:cNvGraphicFramePr>
          <p:nvPr>
            <p:extLst>
              <p:ext uri="{D42A27DB-BD31-4B8C-83A1-F6EECF244321}">
                <p14:modId xmlns:p14="http://schemas.microsoft.com/office/powerpoint/2010/main" val="2504166178"/>
              </p:ext>
            </p:extLst>
          </p:nvPr>
        </p:nvGraphicFramePr>
        <p:xfrm>
          <a:off x="1819275" y="3086101"/>
          <a:ext cx="15011400" cy="2554546"/>
        </p:xfrm>
        <a:graphic>
          <a:graphicData uri="http://schemas.openxmlformats.org/drawingml/2006/table">
            <a:tbl>
              <a:tblPr firstRow="1" bandRow="1">
                <a:tableStyleId>{5C22544A-7EE6-4342-B048-85BDC9FD1C3A}</a:tableStyleId>
              </a:tblPr>
              <a:tblGrid>
                <a:gridCol w="3752850">
                  <a:extLst>
                    <a:ext uri="{9D8B030D-6E8A-4147-A177-3AD203B41FA5}">
                      <a16:colId xmlns:a16="http://schemas.microsoft.com/office/drawing/2014/main" val="4262114643"/>
                    </a:ext>
                  </a:extLst>
                </a:gridCol>
                <a:gridCol w="3752850">
                  <a:extLst>
                    <a:ext uri="{9D8B030D-6E8A-4147-A177-3AD203B41FA5}">
                      <a16:colId xmlns:a16="http://schemas.microsoft.com/office/drawing/2014/main" val="2759163232"/>
                    </a:ext>
                  </a:extLst>
                </a:gridCol>
                <a:gridCol w="3752850">
                  <a:extLst>
                    <a:ext uri="{9D8B030D-6E8A-4147-A177-3AD203B41FA5}">
                      <a16:colId xmlns:a16="http://schemas.microsoft.com/office/drawing/2014/main" val="487501093"/>
                    </a:ext>
                  </a:extLst>
                </a:gridCol>
                <a:gridCol w="3752850">
                  <a:extLst>
                    <a:ext uri="{9D8B030D-6E8A-4147-A177-3AD203B41FA5}">
                      <a16:colId xmlns:a16="http://schemas.microsoft.com/office/drawing/2014/main" val="2708463579"/>
                    </a:ext>
                  </a:extLst>
                </a:gridCol>
              </a:tblGrid>
              <a:tr h="1184999">
                <a:tc gridSpan="2">
                  <a:txBody>
                    <a:bodyPr/>
                    <a:lstStyle/>
                    <a:p>
                      <a:pPr algn="ctr"/>
                      <a:r>
                        <a:rPr kumimoji="1" lang="ja-JP" altLang="en-US" sz="3600" dirty="0"/>
                        <a:t>借方</a:t>
                      </a:r>
                    </a:p>
                  </a:txBody>
                  <a:tcPr anchor="ctr"/>
                </a:tc>
                <a:tc hMerge="1">
                  <a:txBody>
                    <a:bodyPr/>
                    <a:lstStyle/>
                    <a:p>
                      <a:endParaRPr kumimoji="1" lang="ja-JP" altLang="en-US" dirty="0"/>
                    </a:p>
                  </a:txBody>
                  <a:tcPr/>
                </a:tc>
                <a:tc gridSpan="2">
                  <a:txBody>
                    <a:bodyPr/>
                    <a:lstStyle/>
                    <a:p>
                      <a:pPr algn="ctr"/>
                      <a:r>
                        <a:rPr kumimoji="1" lang="ja-JP" altLang="en-US" sz="3600" dirty="0"/>
                        <a:t>貸方</a:t>
                      </a:r>
                    </a:p>
                  </a:txBody>
                  <a:tcPr anchor="ctr"/>
                </a:tc>
                <a:tc hMerge="1">
                  <a:txBody>
                    <a:bodyPr/>
                    <a:lstStyle/>
                    <a:p>
                      <a:endParaRPr kumimoji="1" lang="ja-JP" altLang="en-US" dirty="0"/>
                    </a:p>
                  </a:txBody>
                  <a:tcPr/>
                </a:tc>
                <a:extLst>
                  <a:ext uri="{0D108BD9-81ED-4DB2-BD59-A6C34878D82A}">
                    <a16:rowId xmlns:a16="http://schemas.microsoft.com/office/drawing/2014/main" val="2120561885"/>
                  </a:ext>
                </a:extLst>
              </a:tr>
              <a:tr h="1369547">
                <a:tc>
                  <a:txBody>
                    <a:bodyPr/>
                    <a:lstStyle/>
                    <a:p>
                      <a:pPr algn="ctr"/>
                      <a:endParaRPr kumimoji="1" lang="en-US" altLang="ja-JP" sz="2800" dirty="0"/>
                    </a:p>
                  </a:txBody>
                  <a:tcPr anchor="ctr"/>
                </a:tc>
                <a:tc>
                  <a:txBody>
                    <a:bodyPr/>
                    <a:lstStyle/>
                    <a:p>
                      <a:pPr algn="ctr"/>
                      <a:endParaRPr kumimoji="1" lang="ja-JP" altLang="en-US" sz="2800" dirty="0"/>
                    </a:p>
                  </a:txBody>
                  <a:tcPr anchor="ctr"/>
                </a:tc>
                <a:tc>
                  <a:txBody>
                    <a:bodyPr/>
                    <a:lstStyle/>
                    <a:p>
                      <a:pPr algn="ctr"/>
                      <a:endParaRPr kumimoji="1" lang="ja-JP" altLang="en-US" sz="2800" dirty="0"/>
                    </a:p>
                  </a:txBody>
                  <a:tcPr anchor="ctr"/>
                </a:tc>
                <a:tc>
                  <a:txBody>
                    <a:bodyPr/>
                    <a:lstStyle/>
                    <a:p>
                      <a:pPr algn="ctr"/>
                      <a:endParaRPr kumimoji="1" lang="ja-JP" altLang="en-US" sz="2800" dirty="0"/>
                    </a:p>
                  </a:txBody>
                  <a:tcPr anchor="ctr"/>
                </a:tc>
                <a:extLst>
                  <a:ext uri="{0D108BD9-81ED-4DB2-BD59-A6C34878D82A}">
                    <a16:rowId xmlns:a16="http://schemas.microsoft.com/office/drawing/2014/main" val="2641389420"/>
                  </a:ext>
                </a:extLst>
              </a:tr>
            </a:tbl>
          </a:graphicData>
        </a:graphic>
      </p:graphicFrame>
      <p:sp>
        <p:nvSpPr>
          <p:cNvPr id="6" name="テキスト ボックス 5">
            <a:extLst>
              <a:ext uri="{FF2B5EF4-FFF2-40B4-BE49-F238E27FC236}">
                <a16:creationId xmlns:a16="http://schemas.microsoft.com/office/drawing/2014/main" id="{E3D14444-731D-40B5-9291-DC7E4C243817}"/>
              </a:ext>
            </a:extLst>
          </p:cNvPr>
          <p:cNvSpPr txBox="1"/>
          <p:nvPr/>
        </p:nvSpPr>
        <p:spPr>
          <a:xfrm>
            <a:off x="1844675" y="6708279"/>
            <a:ext cx="15421943" cy="2554545"/>
          </a:xfrm>
          <a:prstGeom prst="rect">
            <a:avLst/>
          </a:prstGeom>
          <a:noFill/>
        </p:spPr>
        <p:txBody>
          <a:bodyPr wrap="square" rtlCol="0">
            <a:spAutoFit/>
          </a:bodyPr>
          <a:lstStyle/>
          <a:p>
            <a:r>
              <a:rPr kumimoji="1" lang="ja-JP" altLang="en-US" sz="3200" b="1" dirty="0"/>
              <a:t>いずれかの勘定科目を使用</a:t>
            </a:r>
            <a:endParaRPr kumimoji="1" lang="en-US" altLang="ja-JP" sz="3200" b="1" dirty="0"/>
          </a:p>
          <a:p>
            <a:r>
              <a:rPr kumimoji="1" lang="ja-JP" altLang="en-US" sz="3200" dirty="0"/>
              <a:t>・備品</a:t>
            </a:r>
            <a:endParaRPr kumimoji="1" lang="en-US" altLang="ja-JP" sz="3200" dirty="0"/>
          </a:p>
          <a:p>
            <a:r>
              <a:rPr kumimoji="1" lang="ja-JP" altLang="en-US" sz="3200" dirty="0"/>
              <a:t>・現金</a:t>
            </a:r>
            <a:endParaRPr kumimoji="1" lang="en-US" altLang="ja-JP" sz="3200" dirty="0"/>
          </a:p>
          <a:p>
            <a:r>
              <a:rPr kumimoji="1" lang="ja-JP" altLang="en-US" sz="3200" dirty="0"/>
              <a:t>・当座預金</a:t>
            </a:r>
            <a:endParaRPr kumimoji="1" lang="en-US" altLang="ja-JP" sz="3200" dirty="0"/>
          </a:p>
          <a:p>
            <a:r>
              <a:rPr kumimoji="1" lang="ja-JP" altLang="en-US" sz="3200" dirty="0"/>
              <a:t>・売掛金</a:t>
            </a:r>
            <a:endParaRPr kumimoji="1" lang="en-US" altLang="ja-JP" sz="3200" dirty="0"/>
          </a:p>
        </p:txBody>
      </p:sp>
    </p:spTree>
    <p:extLst>
      <p:ext uri="{BB962C8B-B14F-4D97-AF65-F5344CB8AC3E}">
        <p14:creationId xmlns:p14="http://schemas.microsoft.com/office/powerpoint/2010/main" val="3048924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a:extLst>
              <a:ext uri="{FF2B5EF4-FFF2-40B4-BE49-F238E27FC236}">
                <a16:creationId xmlns:a16="http://schemas.microsoft.com/office/drawing/2014/main" id="{D4D010F2-2397-4833-A7C4-60AA2B999151}"/>
              </a:ext>
            </a:extLst>
          </p:cNvPr>
          <p:cNvSpPr txBox="1"/>
          <p:nvPr/>
        </p:nvSpPr>
        <p:spPr>
          <a:xfrm>
            <a:off x="609600" y="407195"/>
            <a:ext cx="17430750" cy="2554545"/>
          </a:xfrm>
          <a:prstGeom prst="rect">
            <a:avLst/>
          </a:prstGeom>
          <a:noFill/>
        </p:spPr>
        <p:txBody>
          <a:bodyPr wrap="square" rtlCol="0">
            <a:spAutoFit/>
          </a:bodyPr>
          <a:lstStyle/>
          <a:p>
            <a:pPr algn="ctr"/>
            <a:r>
              <a:rPr kumimoji="1" lang="en-US" altLang="ja-JP" sz="4000" dirty="0"/>
              <a:t>【</a:t>
            </a:r>
            <a:r>
              <a:rPr kumimoji="1" lang="ja-JP" altLang="en-US" sz="4000" dirty="0"/>
              <a:t>問７：現金過不足１</a:t>
            </a:r>
            <a:r>
              <a:rPr kumimoji="1" lang="en-US" altLang="ja-JP" sz="4000" dirty="0"/>
              <a:t>】</a:t>
            </a:r>
            <a:r>
              <a:rPr kumimoji="1" lang="ja-JP" altLang="en-US" sz="4000" dirty="0"/>
              <a:t>以下の取引の仕訳をしてください。</a:t>
            </a:r>
            <a:endParaRPr kumimoji="1" lang="en-US" altLang="ja-JP" sz="4000" dirty="0"/>
          </a:p>
          <a:p>
            <a:pPr algn="ctr"/>
            <a:endParaRPr kumimoji="1" lang="en-US" altLang="ja-JP" sz="4000" dirty="0"/>
          </a:p>
          <a:p>
            <a:pPr algn="ctr"/>
            <a:r>
              <a:rPr kumimoji="1" lang="ja-JP" altLang="en-US" sz="4000" dirty="0"/>
              <a:t>期末に金庫を調べたところ、現金の実際の残高が</a:t>
            </a:r>
            <a:r>
              <a:rPr kumimoji="1" lang="en-ZA" altLang="ja-JP" sz="4000" dirty="0"/>
              <a:t>4</a:t>
            </a:r>
            <a:r>
              <a:rPr kumimoji="1" lang="en-US" altLang="ja-JP" sz="4000" dirty="0"/>
              <a:t>00,000</a:t>
            </a:r>
            <a:r>
              <a:rPr kumimoji="1" lang="ja-JP" altLang="en-US" sz="4000" dirty="0"/>
              <a:t>円であるのに対して、</a:t>
            </a:r>
            <a:endParaRPr kumimoji="1" lang="en-US" altLang="ja-JP" sz="4000" dirty="0"/>
          </a:p>
          <a:p>
            <a:pPr algn="ctr"/>
            <a:r>
              <a:rPr kumimoji="1" lang="ja-JP" altLang="en-US" sz="4000" dirty="0"/>
              <a:t>帳簿上の残高が</a:t>
            </a:r>
            <a:r>
              <a:rPr kumimoji="1" lang="en-US" altLang="ja-JP" sz="4000" dirty="0"/>
              <a:t>450,000</a:t>
            </a:r>
            <a:r>
              <a:rPr kumimoji="1" lang="ja-JP" altLang="en-US" sz="4000" dirty="0"/>
              <a:t>円であった。</a:t>
            </a:r>
          </a:p>
        </p:txBody>
      </p:sp>
      <p:graphicFrame>
        <p:nvGraphicFramePr>
          <p:cNvPr id="4" name="表 3">
            <a:extLst>
              <a:ext uri="{FF2B5EF4-FFF2-40B4-BE49-F238E27FC236}">
                <a16:creationId xmlns:a16="http://schemas.microsoft.com/office/drawing/2014/main" id="{423A8F88-9135-4B73-A071-E27F4829D13B}"/>
              </a:ext>
            </a:extLst>
          </p:cNvPr>
          <p:cNvGraphicFramePr>
            <a:graphicFrameLocks noGrp="1"/>
          </p:cNvGraphicFramePr>
          <p:nvPr>
            <p:extLst>
              <p:ext uri="{D42A27DB-BD31-4B8C-83A1-F6EECF244321}">
                <p14:modId xmlns:p14="http://schemas.microsoft.com/office/powerpoint/2010/main" val="707612176"/>
              </p:ext>
            </p:extLst>
          </p:nvPr>
        </p:nvGraphicFramePr>
        <p:xfrm>
          <a:off x="1819275" y="3086101"/>
          <a:ext cx="15011400" cy="2667000"/>
        </p:xfrm>
        <a:graphic>
          <a:graphicData uri="http://schemas.openxmlformats.org/drawingml/2006/table">
            <a:tbl>
              <a:tblPr firstRow="1" bandRow="1">
                <a:tableStyleId>{5C22544A-7EE6-4342-B048-85BDC9FD1C3A}</a:tableStyleId>
              </a:tblPr>
              <a:tblGrid>
                <a:gridCol w="3752850">
                  <a:extLst>
                    <a:ext uri="{9D8B030D-6E8A-4147-A177-3AD203B41FA5}">
                      <a16:colId xmlns:a16="http://schemas.microsoft.com/office/drawing/2014/main" val="4262114643"/>
                    </a:ext>
                  </a:extLst>
                </a:gridCol>
                <a:gridCol w="3752850">
                  <a:extLst>
                    <a:ext uri="{9D8B030D-6E8A-4147-A177-3AD203B41FA5}">
                      <a16:colId xmlns:a16="http://schemas.microsoft.com/office/drawing/2014/main" val="2759163232"/>
                    </a:ext>
                  </a:extLst>
                </a:gridCol>
                <a:gridCol w="3752850">
                  <a:extLst>
                    <a:ext uri="{9D8B030D-6E8A-4147-A177-3AD203B41FA5}">
                      <a16:colId xmlns:a16="http://schemas.microsoft.com/office/drawing/2014/main" val="487501093"/>
                    </a:ext>
                  </a:extLst>
                </a:gridCol>
                <a:gridCol w="3752850">
                  <a:extLst>
                    <a:ext uri="{9D8B030D-6E8A-4147-A177-3AD203B41FA5}">
                      <a16:colId xmlns:a16="http://schemas.microsoft.com/office/drawing/2014/main" val="2708463579"/>
                    </a:ext>
                  </a:extLst>
                </a:gridCol>
              </a:tblGrid>
              <a:tr h="1237164">
                <a:tc gridSpan="2">
                  <a:txBody>
                    <a:bodyPr/>
                    <a:lstStyle/>
                    <a:p>
                      <a:pPr algn="ctr"/>
                      <a:r>
                        <a:rPr kumimoji="1" lang="ja-JP" altLang="en-US" sz="3600" dirty="0"/>
                        <a:t>借方</a:t>
                      </a:r>
                    </a:p>
                  </a:txBody>
                  <a:tcPr anchor="ctr"/>
                </a:tc>
                <a:tc hMerge="1">
                  <a:txBody>
                    <a:bodyPr/>
                    <a:lstStyle/>
                    <a:p>
                      <a:endParaRPr kumimoji="1" lang="ja-JP" altLang="en-US" dirty="0"/>
                    </a:p>
                  </a:txBody>
                  <a:tcPr/>
                </a:tc>
                <a:tc gridSpan="2">
                  <a:txBody>
                    <a:bodyPr/>
                    <a:lstStyle/>
                    <a:p>
                      <a:pPr algn="ctr"/>
                      <a:r>
                        <a:rPr kumimoji="1" lang="ja-JP" altLang="en-US" sz="3600" dirty="0"/>
                        <a:t>貸方</a:t>
                      </a:r>
                    </a:p>
                  </a:txBody>
                  <a:tcPr anchor="ctr"/>
                </a:tc>
                <a:tc hMerge="1">
                  <a:txBody>
                    <a:bodyPr/>
                    <a:lstStyle/>
                    <a:p>
                      <a:endParaRPr kumimoji="1" lang="ja-JP" altLang="en-US" dirty="0"/>
                    </a:p>
                  </a:txBody>
                  <a:tcPr/>
                </a:tc>
                <a:extLst>
                  <a:ext uri="{0D108BD9-81ED-4DB2-BD59-A6C34878D82A}">
                    <a16:rowId xmlns:a16="http://schemas.microsoft.com/office/drawing/2014/main" val="2120561885"/>
                  </a:ext>
                </a:extLst>
              </a:tr>
              <a:tr h="1429836">
                <a:tc>
                  <a:txBody>
                    <a:bodyPr/>
                    <a:lstStyle/>
                    <a:p>
                      <a:pPr algn="ctr"/>
                      <a:endParaRPr kumimoji="1" lang="en-US" altLang="ja-JP" sz="2800" dirty="0"/>
                    </a:p>
                  </a:txBody>
                  <a:tcPr anchor="ctr"/>
                </a:tc>
                <a:tc>
                  <a:txBody>
                    <a:bodyPr/>
                    <a:lstStyle/>
                    <a:p>
                      <a:pPr algn="ctr"/>
                      <a:endParaRPr kumimoji="1" lang="ja-JP" altLang="en-US" sz="2800" dirty="0"/>
                    </a:p>
                  </a:txBody>
                  <a:tcPr anchor="ctr"/>
                </a:tc>
                <a:tc>
                  <a:txBody>
                    <a:bodyPr/>
                    <a:lstStyle/>
                    <a:p>
                      <a:pPr algn="ctr"/>
                      <a:endParaRPr kumimoji="1" lang="ja-JP" altLang="en-US" sz="2800" dirty="0"/>
                    </a:p>
                  </a:txBody>
                  <a:tcPr anchor="ctr"/>
                </a:tc>
                <a:tc>
                  <a:txBody>
                    <a:bodyPr/>
                    <a:lstStyle/>
                    <a:p>
                      <a:pPr algn="ctr"/>
                      <a:endParaRPr kumimoji="1" lang="ja-JP" altLang="en-US" sz="2800" dirty="0"/>
                    </a:p>
                  </a:txBody>
                  <a:tcPr anchor="ctr"/>
                </a:tc>
                <a:extLst>
                  <a:ext uri="{0D108BD9-81ED-4DB2-BD59-A6C34878D82A}">
                    <a16:rowId xmlns:a16="http://schemas.microsoft.com/office/drawing/2014/main" val="3795618199"/>
                  </a:ext>
                </a:extLst>
              </a:tr>
            </a:tbl>
          </a:graphicData>
        </a:graphic>
      </p:graphicFrame>
      <p:sp>
        <p:nvSpPr>
          <p:cNvPr id="6" name="テキスト ボックス 5">
            <a:extLst>
              <a:ext uri="{FF2B5EF4-FFF2-40B4-BE49-F238E27FC236}">
                <a16:creationId xmlns:a16="http://schemas.microsoft.com/office/drawing/2014/main" id="{E3D14444-731D-40B5-9291-DC7E4C243817}"/>
              </a:ext>
            </a:extLst>
          </p:cNvPr>
          <p:cNvSpPr txBox="1"/>
          <p:nvPr/>
        </p:nvSpPr>
        <p:spPr>
          <a:xfrm>
            <a:off x="609601" y="6540431"/>
            <a:ext cx="6858000" cy="1569660"/>
          </a:xfrm>
          <a:prstGeom prst="rect">
            <a:avLst/>
          </a:prstGeom>
          <a:noFill/>
        </p:spPr>
        <p:txBody>
          <a:bodyPr wrap="square" rtlCol="0">
            <a:spAutoFit/>
          </a:bodyPr>
          <a:lstStyle/>
          <a:p>
            <a:r>
              <a:rPr kumimoji="1" lang="ja-JP" altLang="en-US" sz="3200" b="1" dirty="0"/>
              <a:t>いずれかの勘定科目を使用</a:t>
            </a:r>
            <a:endParaRPr kumimoji="1" lang="en-US" altLang="ja-JP" sz="3200" b="1" dirty="0"/>
          </a:p>
          <a:p>
            <a:r>
              <a:rPr kumimoji="1" lang="ja-JP" altLang="en-US" sz="3200" dirty="0"/>
              <a:t>・現金</a:t>
            </a:r>
            <a:endParaRPr kumimoji="1" lang="en-US" altLang="ja-JP" sz="3200" dirty="0"/>
          </a:p>
          <a:p>
            <a:r>
              <a:rPr kumimoji="1" lang="ja-JP" altLang="en-US" sz="3200" dirty="0"/>
              <a:t>・現金過不足</a:t>
            </a:r>
            <a:endParaRPr kumimoji="1" lang="en-US" altLang="ja-JP" sz="3200" dirty="0"/>
          </a:p>
        </p:txBody>
      </p:sp>
    </p:spTree>
    <p:extLst>
      <p:ext uri="{BB962C8B-B14F-4D97-AF65-F5344CB8AC3E}">
        <p14:creationId xmlns:p14="http://schemas.microsoft.com/office/powerpoint/2010/main" val="277293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a:extLst>
              <a:ext uri="{FF2B5EF4-FFF2-40B4-BE49-F238E27FC236}">
                <a16:creationId xmlns:a16="http://schemas.microsoft.com/office/drawing/2014/main" id="{D4D010F2-2397-4833-A7C4-60AA2B999151}"/>
              </a:ext>
            </a:extLst>
          </p:cNvPr>
          <p:cNvSpPr txBox="1"/>
          <p:nvPr/>
        </p:nvSpPr>
        <p:spPr>
          <a:xfrm>
            <a:off x="609600" y="407195"/>
            <a:ext cx="17430750" cy="1938992"/>
          </a:xfrm>
          <a:prstGeom prst="rect">
            <a:avLst/>
          </a:prstGeom>
          <a:noFill/>
        </p:spPr>
        <p:txBody>
          <a:bodyPr wrap="square" rtlCol="0">
            <a:spAutoFit/>
          </a:bodyPr>
          <a:lstStyle/>
          <a:p>
            <a:pPr algn="ctr"/>
            <a:r>
              <a:rPr kumimoji="1" lang="en-US" altLang="ja-JP" sz="4000" dirty="0"/>
              <a:t>【</a:t>
            </a:r>
            <a:r>
              <a:rPr kumimoji="1" lang="ja-JP" altLang="en-US" sz="4000" dirty="0"/>
              <a:t>問８：現金過不足２</a:t>
            </a:r>
            <a:r>
              <a:rPr kumimoji="1" lang="en-US" altLang="ja-JP" sz="4000" dirty="0"/>
              <a:t>】</a:t>
            </a:r>
            <a:r>
              <a:rPr kumimoji="1" lang="ja-JP" altLang="en-US" sz="4000" dirty="0"/>
              <a:t>以下の取引の仕訳をしてください。</a:t>
            </a:r>
            <a:endParaRPr kumimoji="1" lang="en-US" altLang="ja-JP" sz="4000" dirty="0"/>
          </a:p>
          <a:p>
            <a:pPr algn="ctr"/>
            <a:endParaRPr kumimoji="1" lang="en-US" altLang="ja-JP" sz="4000" dirty="0"/>
          </a:p>
          <a:p>
            <a:pPr algn="ctr"/>
            <a:r>
              <a:rPr kumimoji="1" lang="ja-JP" altLang="en-US" sz="4000" dirty="0"/>
              <a:t>問</a:t>
            </a:r>
            <a:r>
              <a:rPr kumimoji="1" lang="en-US" altLang="ja-JP" sz="4000" dirty="0"/>
              <a:t>7</a:t>
            </a:r>
            <a:r>
              <a:rPr kumimoji="1" lang="ja-JP" altLang="en-US" sz="4000" dirty="0"/>
              <a:t>の現金過不足</a:t>
            </a:r>
            <a:r>
              <a:rPr kumimoji="1" lang="en-US" altLang="ja-JP" sz="4000" dirty="0"/>
              <a:t>50,000</a:t>
            </a:r>
            <a:r>
              <a:rPr kumimoji="1" lang="ja-JP" altLang="en-US" sz="4000" dirty="0"/>
              <a:t>円が、パソコン（備品）の購入という事が判明した。</a:t>
            </a:r>
          </a:p>
        </p:txBody>
      </p:sp>
      <p:graphicFrame>
        <p:nvGraphicFramePr>
          <p:cNvPr id="4" name="表 3">
            <a:extLst>
              <a:ext uri="{FF2B5EF4-FFF2-40B4-BE49-F238E27FC236}">
                <a16:creationId xmlns:a16="http://schemas.microsoft.com/office/drawing/2014/main" id="{423A8F88-9135-4B73-A071-E27F4829D13B}"/>
              </a:ext>
            </a:extLst>
          </p:cNvPr>
          <p:cNvGraphicFramePr>
            <a:graphicFrameLocks noGrp="1"/>
          </p:cNvGraphicFramePr>
          <p:nvPr>
            <p:extLst>
              <p:ext uri="{D42A27DB-BD31-4B8C-83A1-F6EECF244321}">
                <p14:modId xmlns:p14="http://schemas.microsoft.com/office/powerpoint/2010/main" val="3032849753"/>
              </p:ext>
            </p:extLst>
          </p:nvPr>
        </p:nvGraphicFramePr>
        <p:xfrm>
          <a:off x="1819275" y="3086101"/>
          <a:ext cx="15011400" cy="2590800"/>
        </p:xfrm>
        <a:graphic>
          <a:graphicData uri="http://schemas.openxmlformats.org/drawingml/2006/table">
            <a:tbl>
              <a:tblPr firstRow="1" bandRow="1">
                <a:tableStyleId>{5C22544A-7EE6-4342-B048-85BDC9FD1C3A}</a:tableStyleId>
              </a:tblPr>
              <a:tblGrid>
                <a:gridCol w="3752850">
                  <a:extLst>
                    <a:ext uri="{9D8B030D-6E8A-4147-A177-3AD203B41FA5}">
                      <a16:colId xmlns:a16="http://schemas.microsoft.com/office/drawing/2014/main" val="4262114643"/>
                    </a:ext>
                  </a:extLst>
                </a:gridCol>
                <a:gridCol w="3752850">
                  <a:extLst>
                    <a:ext uri="{9D8B030D-6E8A-4147-A177-3AD203B41FA5}">
                      <a16:colId xmlns:a16="http://schemas.microsoft.com/office/drawing/2014/main" val="2759163232"/>
                    </a:ext>
                  </a:extLst>
                </a:gridCol>
                <a:gridCol w="3752850">
                  <a:extLst>
                    <a:ext uri="{9D8B030D-6E8A-4147-A177-3AD203B41FA5}">
                      <a16:colId xmlns:a16="http://schemas.microsoft.com/office/drawing/2014/main" val="487501093"/>
                    </a:ext>
                  </a:extLst>
                </a:gridCol>
                <a:gridCol w="3752850">
                  <a:extLst>
                    <a:ext uri="{9D8B030D-6E8A-4147-A177-3AD203B41FA5}">
                      <a16:colId xmlns:a16="http://schemas.microsoft.com/office/drawing/2014/main" val="2708463579"/>
                    </a:ext>
                  </a:extLst>
                </a:gridCol>
              </a:tblGrid>
              <a:tr h="1201816">
                <a:tc gridSpan="2">
                  <a:txBody>
                    <a:bodyPr/>
                    <a:lstStyle/>
                    <a:p>
                      <a:pPr algn="ctr"/>
                      <a:r>
                        <a:rPr kumimoji="1" lang="ja-JP" altLang="en-US" sz="3600" dirty="0"/>
                        <a:t>借方</a:t>
                      </a:r>
                    </a:p>
                  </a:txBody>
                  <a:tcPr anchor="ctr"/>
                </a:tc>
                <a:tc hMerge="1">
                  <a:txBody>
                    <a:bodyPr/>
                    <a:lstStyle/>
                    <a:p>
                      <a:endParaRPr kumimoji="1" lang="ja-JP" altLang="en-US" dirty="0"/>
                    </a:p>
                  </a:txBody>
                  <a:tcPr/>
                </a:tc>
                <a:tc gridSpan="2">
                  <a:txBody>
                    <a:bodyPr/>
                    <a:lstStyle/>
                    <a:p>
                      <a:pPr algn="ctr"/>
                      <a:r>
                        <a:rPr kumimoji="1" lang="ja-JP" altLang="en-US" sz="3600" dirty="0"/>
                        <a:t>貸方</a:t>
                      </a:r>
                    </a:p>
                  </a:txBody>
                  <a:tcPr anchor="ctr"/>
                </a:tc>
                <a:tc hMerge="1">
                  <a:txBody>
                    <a:bodyPr/>
                    <a:lstStyle/>
                    <a:p>
                      <a:endParaRPr kumimoji="1" lang="ja-JP" altLang="en-US" dirty="0"/>
                    </a:p>
                  </a:txBody>
                  <a:tcPr/>
                </a:tc>
                <a:extLst>
                  <a:ext uri="{0D108BD9-81ED-4DB2-BD59-A6C34878D82A}">
                    <a16:rowId xmlns:a16="http://schemas.microsoft.com/office/drawing/2014/main" val="2120561885"/>
                  </a:ext>
                </a:extLst>
              </a:tr>
              <a:tr h="1388984">
                <a:tc>
                  <a:txBody>
                    <a:bodyPr/>
                    <a:lstStyle/>
                    <a:p>
                      <a:pPr algn="ctr"/>
                      <a:endParaRPr kumimoji="1" lang="en-US" altLang="ja-JP" sz="2800" dirty="0"/>
                    </a:p>
                  </a:txBody>
                  <a:tcPr anchor="ctr"/>
                </a:tc>
                <a:tc>
                  <a:txBody>
                    <a:bodyPr/>
                    <a:lstStyle/>
                    <a:p>
                      <a:pPr algn="ctr"/>
                      <a:endParaRPr kumimoji="1" lang="ja-JP" altLang="en-US" sz="2800" dirty="0"/>
                    </a:p>
                  </a:txBody>
                  <a:tcPr anchor="ctr"/>
                </a:tc>
                <a:tc>
                  <a:txBody>
                    <a:bodyPr/>
                    <a:lstStyle/>
                    <a:p>
                      <a:pPr algn="ctr"/>
                      <a:endParaRPr kumimoji="1" lang="ja-JP" altLang="en-US" sz="2800" dirty="0"/>
                    </a:p>
                  </a:txBody>
                  <a:tcPr anchor="ctr"/>
                </a:tc>
                <a:tc>
                  <a:txBody>
                    <a:bodyPr/>
                    <a:lstStyle/>
                    <a:p>
                      <a:pPr algn="ctr"/>
                      <a:endParaRPr kumimoji="1" lang="ja-JP" altLang="en-US" sz="2800" dirty="0"/>
                    </a:p>
                  </a:txBody>
                  <a:tcPr anchor="ctr"/>
                </a:tc>
                <a:extLst>
                  <a:ext uri="{0D108BD9-81ED-4DB2-BD59-A6C34878D82A}">
                    <a16:rowId xmlns:a16="http://schemas.microsoft.com/office/drawing/2014/main" val="2641389420"/>
                  </a:ext>
                </a:extLst>
              </a:tr>
            </a:tbl>
          </a:graphicData>
        </a:graphic>
      </p:graphicFrame>
      <p:sp>
        <p:nvSpPr>
          <p:cNvPr id="6" name="テキスト ボックス 5">
            <a:extLst>
              <a:ext uri="{FF2B5EF4-FFF2-40B4-BE49-F238E27FC236}">
                <a16:creationId xmlns:a16="http://schemas.microsoft.com/office/drawing/2014/main" id="{E3D14444-731D-40B5-9291-DC7E4C243817}"/>
              </a:ext>
            </a:extLst>
          </p:cNvPr>
          <p:cNvSpPr txBox="1"/>
          <p:nvPr/>
        </p:nvSpPr>
        <p:spPr>
          <a:xfrm>
            <a:off x="1614003" y="6972300"/>
            <a:ext cx="15421943" cy="2062103"/>
          </a:xfrm>
          <a:prstGeom prst="rect">
            <a:avLst/>
          </a:prstGeom>
          <a:noFill/>
        </p:spPr>
        <p:txBody>
          <a:bodyPr wrap="square" rtlCol="0">
            <a:spAutoFit/>
          </a:bodyPr>
          <a:lstStyle/>
          <a:p>
            <a:r>
              <a:rPr kumimoji="1" lang="ja-JP" altLang="en-US" sz="3200" b="1" dirty="0"/>
              <a:t>いずれかの勘定科目を使用</a:t>
            </a:r>
            <a:endParaRPr kumimoji="1" lang="en-US" altLang="ja-JP" sz="3200" b="1" dirty="0"/>
          </a:p>
          <a:p>
            <a:r>
              <a:rPr kumimoji="1" lang="ja-JP" altLang="en-US" sz="3200" dirty="0"/>
              <a:t>・現金</a:t>
            </a:r>
            <a:endParaRPr kumimoji="1" lang="en-US" altLang="ja-JP" sz="3200" dirty="0"/>
          </a:p>
          <a:p>
            <a:r>
              <a:rPr kumimoji="1" lang="ja-JP" altLang="en-US" sz="3200" dirty="0"/>
              <a:t>・現金過不足</a:t>
            </a:r>
            <a:endParaRPr kumimoji="1" lang="en-US" altLang="ja-JP" sz="3200" dirty="0"/>
          </a:p>
          <a:p>
            <a:r>
              <a:rPr kumimoji="1" lang="ja-JP" altLang="en-US" sz="3200" dirty="0"/>
              <a:t>・備品</a:t>
            </a:r>
            <a:endParaRPr kumimoji="1" lang="en-US" altLang="ja-JP" sz="3200" dirty="0"/>
          </a:p>
        </p:txBody>
      </p:sp>
    </p:spTree>
    <p:extLst>
      <p:ext uri="{BB962C8B-B14F-4D97-AF65-F5344CB8AC3E}">
        <p14:creationId xmlns:p14="http://schemas.microsoft.com/office/powerpoint/2010/main" val="1515715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a:extLst>
              <a:ext uri="{FF2B5EF4-FFF2-40B4-BE49-F238E27FC236}">
                <a16:creationId xmlns:a16="http://schemas.microsoft.com/office/drawing/2014/main" id="{D4D010F2-2397-4833-A7C4-60AA2B999151}"/>
              </a:ext>
            </a:extLst>
          </p:cNvPr>
          <p:cNvSpPr txBox="1"/>
          <p:nvPr/>
        </p:nvSpPr>
        <p:spPr>
          <a:xfrm>
            <a:off x="609600" y="407195"/>
            <a:ext cx="17430750" cy="2554545"/>
          </a:xfrm>
          <a:prstGeom prst="rect">
            <a:avLst/>
          </a:prstGeom>
          <a:noFill/>
        </p:spPr>
        <p:txBody>
          <a:bodyPr wrap="square" rtlCol="0">
            <a:spAutoFit/>
          </a:bodyPr>
          <a:lstStyle/>
          <a:p>
            <a:pPr algn="ctr"/>
            <a:r>
              <a:rPr kumimoji="1" lang="en-US" altLang="ja-JP" sz="4000" dirty="0"/>
              <a:t>【</a:t>
            </a:r>
            <a:r>
              <a:rPr kumimoji="1" lang="ja-JP" altLang="en-US" sz="4000" dirty="0"/>
              <a:t>問９：現金過不足３</a:t>
            </a:r>
            <a:r>
              <a:rPr kumimoji="1" lang="en-US" altLang="ja-JP" sz="4000" dirty="0"/>
              <a:t>】</a:t>
            </a:r>
            <a:r>
              <a:rPr kumimoji="1" lang="ja-JP" altLang="en-US" sz="4000" dirty="0"/>
              <a:t>以下の取引の仕訳をしてください。</a:t>
            </a:r>
            <a:endParaRPr kumimoji="1" lang="en-US" altLang="ja-JP" sz="4000" dirty="0"/>
          </a:p>
          <a:p>
            <a:pPr algn="ctr"/>
            <a:endParaRPr kumimoji="1" lang="en-US" altLang="ja-JP" sz="4000" dirty="0"/>
          </a:p>
          <a:p>
            <a:pPr algn="ctr"/>
            <a:r>
              <a:rPr kumimoji="1" lang="ja-JP" altLang="en-US" sz="4000" dirty="0"/>
              <a:t>問</a:t>
            </a:r>
            <a:r>
              <a:rPr kumimoji="1" lang="en-US" altLang="ja-JP" sz="4000" dirty="0"/>
              <a:t>7</a:t>
            </a:r>
            <a:r>
              <a:rPr kumimoji="1" lang="ja-JP" altLang="en-US" sz="4000" dirty="0"/>
              <a:t>の現金過不足</a:t>
            </a:r>
            <a:r>
              <a:rPr kumimoji="1" lang="en-US" altLang="ja-JP" sz="4000" dirty="0"/>
              <a:t>50,000</a:t>
            </a:r>
            <a:r>
              <a:rPr kumimoji="1" lang="ja-JP" altLang="en-US" sz="4000" dirty="0"/>
              <a:t>円が、決算まで結局判明しなかったため、雑損に振り替える。</a:t>
            </a:r>
          </a:p>
        </p:txBody>
      </p:sp>
      <p:graphicFrame>
        <p:nvGraphicFramePr>
          <p:cNvPr id="4" name="表 3">
            <a:extLst>
              <a:ext uri="{FF2B5EF4-FFF2-40B4-BE49-F238E27FC236}">
                <a16:creationId xmlns:a16="http://schemas.microsoft.com/office/drawing/2014/main" id="{423A8F88-9135-4B73-A071-E27F4829D13B}"/>
              </a:ext>
            </a:extLst>
          </p:cNvPr>
          <p:cNvGraphicFramePr>
            <a:graphicFrameLocks noGrp="1"/>
          </p:cNvGraphicFramePr>
          <p:nvPr>
            <p:extLst>
              <p:ext uri="{D42A27DB-BD31-4B8C-83A1-F6EECF244321}">
                <p14:modId xmlns:p14="http://schemas.microsoft.com/office/powerpoint/2010/main" val="772041101"/>
              </p:ext>
            </p:extLst>
          </p:nvPr>
        </p:nvGraphicFramePr>
        <p:xfrm>
          <a:off x="1819274" y="3314701"/>
          <a:ext cx="15011400" cy="2554546"/>
        </p:xfrm>
        <a:graphic>
          <a:graphicData uri="http://schemas.openxmlformats.org/drawingml/2006/table">
            <a:tbl>
              <a:tblPr firstRow="1" bandRow="1">
                <a:tableStyleId>{5C22544A-7EE6-4342-B048-85BDC9FD1C3A}</a:tableStyleId>
              </a:tblPr>
              <a:tblGrid>
                <a:gridCol w="3752850">
                  <a:extLst>
                    <a:ext uri="{9D8B030D-6E8A-4147-A177-3AD203B41FA5}">
                      <a16:colId xmlns:a16="http://schemas.microsoft.com/office/drawing/2014/main" val="4262114643"/>
                    </a:ext>
                  </a:extLst>
                </a:gridCol>
                <a:gridCol w="3752850">
                  <a:extLst>
                    <a:ext uri="{9D8B030D-6E8A-4147-A177-3AD203B41FA5}">
                      <a16:colId xmlns:a16="http://schemas.microsoft.com/office/drawing/2014/main" val="2759163232"/>
                    </a:ext>
                  </a:extLst>
                </a:gridCol>
                <a:gridCol w="3752850">
                  <a:extLst>
                    <a:ext uri="{9D8B030D-6E8A-4147-A177-3AD203B41FA5}">
                      <a16:colId xmlns:a16="http://schemas.microsoft.com/office/drawing/2014/main" val="487501093"/>
                    </a:ext>
                  </a:extLst>
                </a:gridCol>
                <a:gridCol w="3752850">
                  <a:extLst>
                    <a:ext uri="{9D8B030D-6E8A-4147-A177-3AD203B41FA5}">
                      <a16:colId xmlns:a16="http://schemas.microsoft.com/office/drawing/2014/main" val="2708463579"/>
                    </a:ext>
                  </a:extLst>
                </a:gridCol>
              </a:tblGrid>
              <a:tr h="1184999">
                <a:tc gridSpan="2">
                  <a:txBody>
                    <a:bodyPr/>
                    <a:lstStyle/>
                    <a:p>
                      <a:pPr algn="ctr"/>
                      <a:r>
                        <a:rPr kumimoji="1" lang="ja-JP" altLang="en-US" sz="3600" dirty="0"/>
                        <a:t>借方</a:t>
                      </a:r>
                    </a:p>
                  </a:txBody>
                  <a:tcPr anchor="ctr"/>
                </a:tc>
                <a:tc hMerge="1">
                  <a:txBody>
                    <a:bodyPr/>
                    <a:lstStyle/>
                    <a:p>
                      <a:endParaRPr kumimoji="1" lang="ja-JP" altLang="en-US" dirty="0"/>
                    </a:p>
                  </a:txBody>
                  <a:tcPr/>
                </a:tc>
                <a:tc gridSpan="2">
                  <a:txBody>
                    <a:bodyPr/>
                    <a:lstStyle/>
                    <a:p>
                      <a:pPr algn="ctr"/>
                      <a:r>
                        <a:rPr kumimoji="1" lang="ja-JP" altLang="en-US" sz="3600" dirty="0"/>
                        <a:t>貸方</a:t>
                      </a:r>
                    </a:p>
                  </a:txBody>
                  <a:tcPr anchor="ctr"/>
                </a:tc>
                <a:tc hMerge="1">
                  <a:txBody>
                    <a:bodyPr/>
                    <a:lstStyle/>
                    <a:p>
                      <a:endParaRPr kumimoji="1" lang="ja-JP" altLang="en-US" dirty="0"/>
                    </a:p>
                  </a:txBody>
                  <a:tcPr/>
                </a:tc>
                <a:extLst>
                  <a:ext uri="{0D108BD9-81ED-4DB2-BD59-A6C34878D82A}">
                    <a16:rowId xmlns:a16="http://schemas.microsoft.com/office/drawing/2014/main" val="2120561885"/>
                  </a:ext>
                </a:extLst>
              </a:tr>
              <a:tr h="1369547">
                <a:tc>
                  <a:txBody>
                    <a:bodyPr/>
                    <a:lstStyle/>
                    <a:p>
                      <a:pPr algn="ctr"/>
                      <a:endParaRPr kumimoji="1" lang="en-US" altLang="ja-JP" sz="2800" dirty="0"/>
                    </a:p>
                  </a:txBody>
                  <a:tcPr anchor="ctr"/>
                </a:tc>
                <a:tc>
                  <a:txBody>
                    <a:bodyPr/>
                    <a:lstStyle/>
                    <a:p>
                      <a:pPr algn="ctr"/>
                      <a:endParaRPr kumimoji="1" lang="ja-JP" altLang="en-US" sz="2800" dirty="0"/>
                    </a:p>
                  </a:txBody>
                  <a:tcPr anchor="ctr"/>
                </a:tc>
                <a:tc>
                  <a:txBody>
                    <a:bodyPr/>
                    <a:lstStyle/>
                    <a:p>
                      <a:pPr algn="ctr"/>
                      <a:endParaRPr kumimoji="1" lang="ja-JP" altLang="en-US" sz="2800" dirty="0"/>
                    </a:p>
                  </a:txBody>
                  <a:tcPr anchor="ctr"/>
                </a:tc>
                <a:tc>
                  <a:txBody>
                    <a:bodyPr/>
                    <a:lstStyle/>
                    <a:p>
                      <a:pPr algn="ctr"/>
                      <a:endParaRPr kumimoji="1" lang="ja-JP" altLang="en-US" sz="2800" dirty="0"/>
                    </a:p>
                  </a:txBody>
                  <a:tcPr anchor="ctr"/>
                </a:tc>
                <a:extLst>
                  <a:ext uri="{0D108BD9-81ED-4DB2-BD59-A6C34878D82A}">
                    <a16:rowId xmlns:a16="http://schemas.microsoft.com/office/drawing/2014/main" val="2641389420"/>
                  </a:ext>
                </a:extLst>
              </a:tr>
            </a:tbl>
          </a:graphicData>
        </a:graphic>
      </p:graphicFrame>
      <p:sp>
        <p:nvSpPr>
          <p:cNvPr id="6" name="テキスト ボックス 5">
            <a:extLst>
              <a:ext uri="{FF2B5EF4-FFF2-40B4-BE49-F238E27FC236}">
                <a16:creationId xmlns:a16="http://schemas.microsoft.com/office/drawing/2014/main" id="{E3D14444-731D-40B5-9291-DC7E4C243817}"/>
              </a:ext>
            </a:extLst>
          </p:cNvPr>
          <p:cNvSpPr txBox="1"/>
          <p:nvPr/>
        </p:nvSpPr>
        <p:spPr>
          <a:xfrm>
            <a:off x="1614003" y="6972300"/>
            <a:ext cx="15421943" cy="1569660"/>
          </a:xfrm>
          <a:prstGeom prst="rect">
            <a:avLst/>
          </a:prstGeom>
          <a:noFill/>
        </p:spPr>
        <p:txBody>
          <a:bodyPr wrap="square" rtlCol="0">
            <a:spAutoFit/>
          </a:bodyPr>
          <a:lstStyle/>
          <a:p>
            <a:r>
              <a:rPr kumimoji="1" lang="ja-JP" altLang="en-US" sz="3200" b="1" dirty="0"/>
              <a:t>いずれかの勘定科目を使用</a:t>
            </a:r>
            <a:endParaRPr kumimoji="1" lang="en-US" altLang="ja-JP" sz="3200" b="1" dirty="0"/>
          </a:p>
          <a:p>
            <a:r>
              <a:rPr kumimoji="1" lang="ja-JP" altLang="en-US" sz="3200" dirty="0"/>
              <a:t>・現金過不足</a:t>
            </a:r>
            <a:endParaRPr kumimoji="1" lang="en-US" altLang="ja-JP" sz="3200" dirty="0"/>
          </a:p>
          <a:p>
            <a:r>
              <a:rPr kumimoji="1" lang="ja-JP" altLang="en-US" sz="3200" dirty="0"/>
              <a:t>・雑損</a:t>
            </a:r>
            <a:endParaRPr kumimoji="1" lang="en-US" altLang="ja-JP" sz="3200" dirty="0"/>
          </a:p>
        </p:txBody>
      </p:sp>
    </p:spTree>
    <p:extLst>
      <p:ext uri="{BB962C8B-B14F-4D97-AF65-F5344CB8AC3E}">
        <p14:creationId xmlns:p14="http://schemas.microsoft.com/office/powerpoint/2010/main" val="2118618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a:extLst>
              <a:ext uri="{FF2B5EF4-FFF2-40B4-BE49-F238E27FC236}">
                <a16:creationId xmlns:a16="http://schemas.microsoft.com/office/drawing/2014/main" id="{D4D010F2-2397-4833-A7C4-60AA2B999151}"/>
              </a:ext>
            </a:extLst>
          </p:cNvPr>
          <p:cNvSpPr txBox="1"/>
          <p:nvPr/>
        </p:nvSpPr>
        <p:spPr>
          <a:xfrm>
            <a:off x="609600" y="407195"/>
            <a:ext cx="17430750" cy="2554545"/>
          </a:xfrm>
          <a:prstGeom prst="rect">
            <a:avLst/>
          </a:prstGeom>
          <a:noFill/>
        </p:spPr>
        <p:txBody>
          <a:bodyPr wrap="square" rtlCol="0">
            <a:spAutoFit/>
          </a:bodyPr>
          <a:lstStyle/>
          <a:p>
            <a:pPr algn="ctr"/>
            <a:r>
              <a:rPr kumimoji="1" lang="en-US" altLang="ja-JP" sz="4000" dirty="0"/>
              <a:t>【</a:t>
            </a:r>
            <a:r>
              <a:rPr kumimoji="1" lang="ja-JP" altLang="en-US" sz="4000" dirty="0"/>
              <a:t>問１０：営業費</a:t>
            </a:r>
            <a:r>
              <a:rPr kumimoji="1" lang="en-US" altLang="ja-JP" sz="4000" dirty="0"/>
              <a:t>】</a:t>
            </a:r>
            <a:r>
              <a:rPr kumimoji="1" lang="ja-JP" altLang="en-US" sz="4000" dirty="0"/>
              <a:t>以下の取引の仕訳をしてください。</a:t>
            </a:r>
            <a:endParaRPr kumimoji="1" lang="en-US" altLang="ja-JP" sz="4000" dirty="0"/>
          </a:p>
          <a:p>
            <a:pPr algn="ctr"/>
            <a:endParaRPr kumimoji="1" lang="en-US" altLang="ja-JP" sz="4000" dirty="0"/>
          </a:p>
          <a:p>
            <a:pPr algn="ctr"/>
            <a:r>
              <a:rPr kumimoji="1" lang="ja-JP" altLang="en-US" sz="4000" dirty="0"/>
              <a:t>営業活動のため、使用している携帯電話の使用料</a:t>
            </a:r>
            <a:r>
              <a:rPr kumimoji="1" lang="en-US" altLang="ja-JP" sz="4000" dirty="0"/>
              <a:t>10,000</a:t>
            </a:r>
            <a:r>
              <a:rPr kumimoji="1" lang="ja-JP" altLang="en-US" sz="4000" dirty="0"/>
              <a:t>円と、</a:t>
            </a:r>
            <a:endParaRPr kumimoji="1" lang="en-US" altLang="ja-JP" sz="4000" dirty="0"/>
          </a:p>
          <a:p>
            <a:pPr algn="ctr"/>
            <a:r>
              <a:rPr kumimoji="1" lang="ja-JP" altLang="en-US" sz="4000" dirty="0"/>
              <a:t>インターネットの使用料</a:t>
            </a:r>
            <a:r>
              <a:rPr kumimoji="1" lang="en-US" altLang="ja-JP" sz="4000" dirty="0"/>
              <a:t>5,000</a:t>
            </a:r>
            <a:r>
              <a:rPr kumimoji="1" lang="ja-JP" altLang="en-US" sz="4000" dirty="0"/>
              <a:t>円が口座から引き落とされた。</a:t>
            </a:r>
          </a:p>
        </p:txBody>
      </p:sp>
      <p:graphicFrame>
        <p:nvGraphicFramePr>
          <p:cNvPr id="4" name="表 3">
            <a:extLst>
              <a:ext uri="{FF2B5EF4-FFF2-40B4-BE49-F238E27FC236}">
                <a16:creationId xmlns:a16="http://schemas.microsoft.com/office/drawing/2014/main" id="{423A8F88-9135-4B73-A071-E27F4829D13B}"/>
              </a:ext>
            </a:extLst>
          </p:cNvPr>
          <p:cNvGraphicFramePr>
            <a:graphicFrameLocks noGrp="1"/>
          </p:cNvGraphicFramePr>
          <p:nvPr>
            <p:extLst>
              <p:ext uri="{D42A27DB-BD31-4B8C-83A1-F6EECF244321}">
                <p14:modId xmlns:p14="http://schemas.microsoft.com/office/powerpoint/2010/main" val="449611841"/>
              </p:ext>
            </p:extLst>
          </p:nvPr>
        </p:nvGraphicFramePr>
        <p:xfrm>
          <a:off x="1819275" y="3086100"/>
          <a:ext cx="15011400" cy="2057400"/>
        </p:xfrm>
        <a:graphic>
          <a:graphicData uri="http://schemas.openxmlformats.org/drawingml/2006/table">
            <a:tbl>
              <a:tblPr firstRow="1" bandRow="1">
                <a:tableStyleId>{5C22544A-7EE6-4342-B048-85BDC9FD1C3A}</a:tableStyleId>
              </a:tblPr>
              <a:tblGrid>
                <a:gridCol w="3752850">
                  <a:extLst>
                    <a:ext uri="{9D8B030D-6E8A-4147-A177-3AD203B41FA5}">
                      <a16:colId xmlns:a16="http://schemas.microsoft.com/office/drawing/2014/main" val="4262114643"/>
                    </a:ext>
                  </a:extLst>
                </a:gridCol>
                <a:gridCol w="3752850">
                  <a:extLst>
                    <a:ext uri="{9D8B030D-6E8A-4147-A177-3AD203B41FA5}">
                      <a16:colId xmlns:a16="http://schemas.microsoft.com/office/drawing/2014/main" val="2759163232"/>
                    </a:ext>
                  </a:extLst>
                </a:gridCol>
                <a:gridCol w="3752850">
                  <a:extLst>
                    <a:ext uri="{9D8B030D-6E8A-4147-A177-3AD203B41FA5}">
                      <a16:colId xmlns:a16="http://schemas.microsoft.com/office/drawing/2014/main" val="487501093"/>
                    </a:ext>
                  </a:extLst>
                </a:gridCol>
                <a:gridCol w="3752850">
                  <a:extLst>
                    <a:ext uri="{9D8B030D-6E8A-4147-A177-3AD203B41FA5}">
                      <a16:colId xmlns:a16="http://schemas.microsoft.com/office/drawing/2014/main" val="2708463579"/>
                    </a:ext>
                  </a:extLst>
                </a:gridCol>
              </a:tblGrid>
              <a:tr h="954383">
                <a:tc gridSpan="2">
                  <a:txBody>
                    <a:bodyPr/>
                    <a:lstStyle/>
                    <a:p>
                      <a:pPr algn="ctr"/>
                      <a:r>
                        <a:rPr kumimoji="1" lang="ja-JP" altLang="en-US" sz="3600" dirty="0"/>
                        <a:t>借方</a:t>
                      </a:r>
                    </a:p>
                  </a:txBody>
                  <a:tcPr anchor="ctr"/>
                </a:tc>
                <a:tc hMerge="1">
                  <a:txBody>
                    <a:bodyPr/>
                    <a:lstStyle/>
                    <a:p>
                      <a:endParaRPr kumimoji="1" lang="ja-JP" altLang="en-US" dirty="0"/>
                    </a:p>
                  </a:txBody>
                  <a:tcPr/>
                </a:tc>
                <a:tc gridSpan="2">
                  <a:txBody>
                    <a:bodyPr/>
                    <a:lstStyle/>
                    <a:p>
                      <a:pPr algn="ctr"/>
                      <a:r>
                        <a:rPr kumimoji="1" lang="ja-JP" altLang="en-US" sz="3600" dirty="0"/>
                        <a:t>貸方</a:t>
                      </a:r>
                    </a:p>
                  </a:txBody>
                  <a:tcPr anchor="ctr"/>
                </a:tc>
                <a:tc hMerge="1">
                  <a:txBody>
                    <a:bodyPr/>
                    <a:lstStyle/>
                    <a:p>
                      <a:endParaRPr kumimoji="1" lang="ja-JP" altLang="en-US" dirty="0"/>
                    </a:p>
                  </a:txBody>
                  <a:tcPr/>
                </a:tc>
                <a:extLst>
                  <a:ext uri="{0D108BD9-81ED-4DB2-BD59-A6C34878D82A}">
                    <a16:rowId xmlns:a16="http://schemas.microsoft.com/office/drawing/2014/main" val="2120561885"/>
                  </a:ext>
                </a:extLst>
              </a:tr>
              <a:tr h="1103017">
                <a:tc>
                  <a:txBody>
                    <a:bodyPr/>
                    <a:lstStyle/>
                    <a:p>
                      <a:pPr algn="ctr"/>
                      <a:endParaRPr kumimoji="1" lang="en-US" altLang="ja-JP" sz="2800" dirty="0"/>
                    </a:p>
                  </a:txBody>
                  <a:tcPr anchor="ctr"/>
                </a:tc>
                <a:tc>
                  <a:txBody>
                    <a:bodyPr/>
                    <a:lstStyle/>
                    <a:p>
                      <a:pPr algn="ctr"/>
                      <a:endParaRPr kumimoji="1" lang="ja-JP" altLang="en-US" sz="2800" dirty="0"/>
                    </a:p>
                  </a:txBody>
                  <a:tcPr anchor="ctr"/>
                </a:tc>
                <a:tc>
                  <a:txBody>
                    <a:bodyPr/>
                    <a:lstStyle/>
                    <a:p>
                      <a:pPr algn="ctr"/>
                      <a:endParaRPr kumimoji="1" lang="ja-JP" altLang="en-US" sz="2800" dirty="0"/>
                    </a:p>
                  </a:txBody>
                  <a:tcPr anchor="ctr"/>
                </a:tc>
                <a:tc>
                  <a:txBody>
                    <a:bodyPr/>
                    <a:lstStyle/>
                    <a:p>
                      <a:pPr algn="ctr"/>
                      <a:endParaRPr kumimoji="1" lang="en-US" altLang="ja-JP" sz="2800" dirty="0"/>
                    </a:p>
                  </a:txBody>
                  <a:tcPr anchor="ctr"/>
                </a:tc>
                <a:extLst>
                  <a:ext uri="{0D108BD9-81ED-4DB2-BD59-A6C34878D82A}">
                    <a16:rowId xmlns:a16="http://schemas.microsoft.com/office/drawing/2014/main" val="2641389420"/>
                  </a:ext>
                </a:extLst>
              </a:tr>
            </a:tbl>
          </a:graphicData>
        </a:graphic>
      </p:graphicFrame>
      <p:sp>
        <p:nvSpPr>
          <p:cNvPr id="6" name="テキスト ボックス 5">
            <a:extLst>
              <a:ext uri="{FF2B5EF4-FFF2-40B4-BE49-F238E27FC236}">
                <a16:creationId xmlns:a16="http://schemas.microsoft.com/office/drawing/2014/main" id="{E3D14444-731D-40B5-9291-DC7E4C243817}"/>
              </a:ext>
            </a:extLst>
          </p:cNvPr>
          <p:cNvSpPr txBox="1"/>
          <p:nvPr/>
        </p:nvSpPr>
        <p:spPr>
          <a:xfrm>
            <a:off x="1614003" y="6057900"/>
            <a:ext cx="15421943" cy="3046988"/>
          </a:xfrm>
          <a:prstGeom prst="rect">
            <a:avLst/>
          </a:prstGeom>
          <a:noFill/>
        </p:spPr>
        <p:txBody>
          <a:bodyPr wrap="square" rtlCol="0">
            <a:spAutoFit/>
          </a:bodyPr>
          <a:lstStyle/>
          <a:p>
            <a:r>
              <a:rPr kumimoji="1" lang="ja-JP" altLang="en-US" sz="3200" b="1" dirty="0"/>
              <a:t>いずれかの勘定科目を使用</a:t>
            </a:r>
            <a:endParaRPr kumimoji="1" lang="en-US" altLang="ja-JP" sz="3200" b="1" dirty="0"/>
          </a:p>
          <a:p>
            <a:r>
              <a:rPr kumimoji="1" lang="ja-JP" altLang="en-US" sz="3200" dirty="0"/>
              <a:t>・当座預金</a:t>
            </a:r>
            <a:endParaRPr kumimoji="1" lang="en-US" altLang="ja-JP" sz="3200" dirty="0"/>
          </a:p>
          <a:p>
            <a:r>
              <a:rPr kumimoji="1" lang="ja-JP" altLang="en-US" sz="3200" dirty="0"/>
              <a:t>・通信費</a:t>
            </a:r>
            <a:endParaRPr kumimoji="1" lang="en-US" altLang="ja-JP" sz="3200" dirty="0"/>
          </a:p>
          <a:p>
            <a:r>
              <a:rPr kumimoji="1" lang="ja-JP" altLang="en-US" sz="3200" dirty="0"/>
              <a:t>・現金</a:t>
            </a:r>
            <a:endParaRPr kumimoji="1" lang="en-US" altLang="ja-JP" sz="3200" dirty="0"/>
          </a:p>
          <a:p>
            <a:r>
              <a:rPr kumimoji="1" lang="ja-JP" altLang="en-US" sz="3200" dirty="0"/>
              <a:t>・営業費</a:t>
            </a:r>
            <a:endParaRPr kumimoji="1" lang="en-US" altLang="ja-JP" sz="3200" dirty="0"/>
          </a:p>
          <a:p>
            <a:r>
              <a:rPr kumimoji="1" lang="ja-JP" altLang="en-US" sz="3200" dirty="0"/>
              <a:t>・広告宣伝費</a:t>
            </a:r>
            <a:endParaRPr kumimoji="1" lang="en-US" altLang="ja-JP" sz="3200" dirty="0"/>
          </a:p>
        </p:txBody>
      </p:sp>
    </p:spTree>
    <p:extLst>
      <p:ext uri="{BB962C8B-B14F-4D97-AF65-F5344CB8AC3E}">
        <p14:creationId xmlns:p14="http://schemas.microsoft.com/office/powerpoint/2010/main" val="2626184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a:extLst>
              <a:ext uri="{FF2B5EF4-FFF2-40B4-BE49-F238E27FC236}">
                <a16:creationId xmlns:a16="http://schemas.microsoft.com/office/drawing/2014/main" id="{D4D010F2-2397-4833-A7C4-60AA2B999151}"/>
              </a:ext>
            </a:extLst>
          </p:cNvPr>
          <p:cNvSpPr txBox="1"/>
          <p:nvPr/>
        </p:nvSpPr>
        <p:spPr>
          <a:xfrm>
            <a:off x="609600" y="407195"/>
            <a:ext cx="17430750" cy="1938992"/>
          </a:xfrm>
          <a:prstGeom prst="rect">
            <a:avLst/>
          </a:prstGeom>
          <a:noFill/>
        </p:spPr>
        <p:txBody>
          <a:bodyPr wrap="square" rtlCol="0">
            <a:spAutoFit/>
          </a:bodyPr>
          <a:lstStyle/>
          <a:p>
            <a:pPr algn="ctr"/>
            <a:r>
              <a:rPr kumimoji="1" lang="en-US" altLang="ja-JP" sz="4000" dirty="0"/>
              <a:t>【</a:t>
            </a:r>
            <a:r>
              <a:rPr kumimoji="1" lang="ja-JP" altLang="en-US" sz="4000" dirty="0"/>
              <a:t>問１１：付け替え</a:t>
            </a:r>
            <a:r>
              <a:rPr kumimoji="1" lang="en-US" altLang="ja-JP" sz="4000" dirty="0"/>
              <a:t>】</a:t>
            </a:r>
            <a:r>
              <a:rPr kumimoji="1" lang="ja-JP" altLang="en-US" sz="4000" dirty="0"/>
              <a:t>以下の取引の仕訳をしてください。</a:t>
            </a:r>
            <a:endParaRPr kumimoji="1" lang="en-US" altLang="ja-JP" sz="4000" dirty="0"/>
          </a:p>
          <a:p>
            <a:pPr algn="ctr"/>
            <a:endParaRPr kumimoji="1" lang="en-US" altLang="ja-JP" sz="4000" dirty="0"/>
          </a:p>
          <a:p>
            <a:pPr algn="ctr"/>
            <a:r>
              <a:rPr kumimoji="1" lang="ja-JP" altLang="en-US" sz="4000" dirty="0"/>
              <a:t>現金</a:t>
            </a:r>
            <a:r>
              <a:rPr kumimoji="1" lang="en-US" altLang="ja-JP" sz="4000" dirty="0"/>
              <a:t>20,000</a:t>
            </a:r>
            <a:r>
              <a:rPr kumimoji="1" lang="ja-JP" altLang="en-US" sz="4000" dirty="0"/>
              <a:t>円を、当座預金に付け替え、その際、振込手数料が</a:t>
            </a:r>
            <a:r>
              <a:rPr kumimoji="1" lang="en-US" altLang="ja-JP" sz="4000" dirty="0"/>
              <a:t>150</a:t>
            </a:r>
            <a:r>
              <a:rPr kumimoji="1" lang="ja-JP" altLang="en-US" sz="4000" dirty="0"/>
              <a:t>円発生した。</a:t>
            </a:r>
          </a:p>
        </p:txBody>
      </p:sp>
      <p:graphicFrame>
        <p:nvGraphicFramePr>
          <p:cNvPr id="4" name="表 3">
            <a:extLst>
              <a:ext uri="{FF2B5EF4-FFF2-40B4-BE49-F238E27FC236}">
                <a16:creationId xmlns:a16="http://schemas.microsoft.com/office/drawing/2014/main" id="{423A8F88-9135-4B73-A071-E27F4829D13B}"/>
              </a:ext>
            </a:extLst>
          </p:cNvPr>
          <p:cNvGraphicFramePr>
            <a:graphicFrameLocks noGrp="1"/>
          </p:cNvGraphicFramePr>
          <p:nvPr>
            <p:extLst>
              <p:ext uri="{D42A27DB-BD31-4B8C-83A1-F6EECF244321}">
                <p14:modId xmlns:p14="http://schemas.microsoft.com/office/powerpoint/2010/main" val="185924954"/>
              </p:ext>
            </p:extLst>
          </p:nvPr>
        </p:nvGraphicFramePr>
        <p:xfrm>
          <a:off x="1819274" y="2552701"/>
          <a:ext cx="15011400" cy="3505199"/>
        </p:xfrm>
        <a:graphic>
          <a:graphicData uri="http://schemas.openxmlformats.org/drawingml/2006/table">
            <a:tbl>
              <a:tblPr firstRow="1" bandRow="1">
                <a:tableStyleId>{5C22544A-7EE6-4342-B048-85BDC9FD1C3A}</a:tableStyleId>
              </a:tblPr>
              <a:tblGrid>
                <a:gridCol w="3752850">
                  <a:extLst>
                    <a:ext uri="{9D8B030D-6E8A-4147-A177-3AD203B41FA5}">
                      <a16:colId xmlns:a16="http://schemas.microsoft.com/office/drawing/2014/main" val="4262114643"/>
                    </a:ext>
                  </a:extLst>
                </a:gridCol>
                <a:gridCol w="3752850">
                  <a:extLst>
                    <a:ext uri="{9D8B030D-6E8A-4147-A177-3AD203B41FA5}">
                      <a16:colId xmlns:a16="http://schemas.microsoft.com/office/drawing/2014/main" val="2759163232"/>
                    </a:ext>
                  </a:extLst>
                </a:gridCol>
                <a:gridCol w="3752850">
                  <a:extLst>
                    <a:ext uri="{9D8B030D-6E8A-4147-A177-3AD203B41FA5}">
                      <a16:colId xmlns:a16="http://schemas.microsoft.com/office/drawing/2014/main" val="487501093"/>
                    </a:ext>
                  </a:extLst>
                </a:gridCol>
                <a:gridCol w="3752850">
                  <a:extLst>
                    <a:ext uri="{9D8B030D-6E8A-4147-A177-3AD203B41FA5}">
                      <a16:colId xmlns:a16="http://schemas.microsoft.com/office/drawing/2014/main" val="2708463579"/>
                    </a:ext>
                  </a:extLst>
                </a:gridCol>
              </a:tblGrid>
              <a:tr h="1058501">
                <a:tc gridSpan="2">
                  <a:txBody>
                    <a:bodyPr/>
                    <a:lstStyle/>
                    <a:p>
                      <a:pPr algn="ctr"/>
                      <a:r>
                        <a:rPr kumimoji="1" lang="ja-JP" altLang="en-US" sz="3600" dirty="0"/>
                        <a:t>借方</a:t>
                      </a:r>
                    </a:p>
                  </a:txBody>
                  <a:tcPr anchor="ctr"/>
                </a:tc>
                <a:tc hMerge="1">
                  <a:txBody>
                    <a:bodyPr/>
                    <a:lstStyle/>
                    <a:p>
                      <a:endParaRPr kumimoji="1" lang="ja-JP" altLang="en-US" dirty="0"/>
                    </a:p>
                  </a:txBody>
                  <a:tcPr/>
                </a:tc>
                <a:tc gridSpan="2">
                  <a:txBody>
                    <a:bodyPr/>
                    <a:lstStyle/>
                    <a:p>
                      <a:pPr algn="ctr"/>
                      <a:r>
                        <a:rPr kumimoji="1" lang="ja-JP" altLang="en-US" sz="3600" dirty="0"/>
                        <a:t>貸方</a:t>
                      </a:r>
                    </a:p>
                  </a:txBody>
                  <a:tcPr anchor="ctr"/>
                </a:tc>
                <a:tc hMerge="1">
                  <a:txBody>
                    <a:bodyPr/>
                    <a:lstStyle/>
                    <a:p>
                      <a:endParaRPr kumimoji="1" lang="ja-JP" altLang="en-US" dirty="0"/>
                    </a:p>
                  </a:txBody>
                  <a:tcPr/>
                </a:tc>
                <a:extLst>
                  <a:ext uri="{0D108BD9-81ED-4DB2-BD59-A6C34878D82A}">
                    <a16:rowId xmlns:a16="http://schemas.microsoft.com/office/drawing/2014/main" val="2120561885"/>
                  </a:ext>
                </a:extLst>
              </a:tr>
              <a:tr h="1223349">
                <a:tc>
                  <a:txBody>
                    <a:bodyPr/>
                    <a:lstStyle/>
                    <a:p>
                      <a:pPr algn="ctr"/>
                      <a:endParaRPr kumimoji="1" lang="en-US" altLang="ja-JP" sz="2800" dirty="0"/>
                    </a:p>
                  </a:txBody>
                  <a:tcPr anchor="ctr"/>
                </a:tc>
                <a:tc>
                  <a:txBody>
                    <a:bodyPr/>
                    <a:lstStyle/>
                    <a:p>
                      <a:pPr algn="ctr"/>
                      <a:endParaRPr kumimoji="1" lang="ja-JP" altLang="en-US" sz="2800" dirty="0"/>
                    </a:p>
                  </a:txBody>
                  <a:tcPr anchor="ctr"/>
                </a:tc>
                <a:tc>
                  <a:txBody>
                    <a:bodyPr/>
                    <a:lstStyle/>
                    <a:p>
                      <a:pPr algn="ctr"/>
                      <a:endParaRPr kumimoji="1" lang="ja-JP" altLang="en-US" sz="2800" dirty="0"/>
                    </a:p>
                  </a:txBody>
                  <a:tcPr anchor="ctr"/>
                </a:tc>
                <a:tc>
                  <a:txBody>
                    <a:bodyPr/>
                    <a:lstStyle/>
                    <a:p>
                      <a:pPr algn="ctr"/>
                      <a:endParaRPr kumimoji="1" lang="ja-JP" altLang="en-US" sz="2800" dirty="0"/>
                    </a:p>
                  </a:txBody>
                  <a:tcPr anchor="ctr"/>
                </a:tc>
                <a:extLst>
                  <a:ext uri="{0D108BD9-81ED-4DB2-BD59-A6C34878D82A}">
                    <a16:rowId xmlns:a16="http://schemas.microsoft.com/office/drawing/2014/main" val="2641389420"/>
                  </a:ext>
                </a:extLst>
              </a:tr>
              <a:tr h="1223349">
                <a:tc>
                  <a:txBody>
                    <a:bodyPr/>
                    <a:lstStyle/>
                    <a:p>
                      <a:pPr algn="ctr"/>
                      <a:endParaRPr kumimoji="1" lang="en-US" altLang="ja-JP" sz="2800" dirty="0"/>
                    </a:p>
                  </a:txBody>
                  <a:tcPr anchor="ctr"/>
                </a:tc>
                <a:tc>
                  <a:txBody>
                    <a:bodyPr/>
                    <a:lstStyle/>
                    <a:p>
                      <a:pPr algn="ctr"/>
                      <a:endParaRPr kumimoji="1" lang="ja-JP" altLang="en-US" sz="2800" dirty="0"/>
                    </a:p>
                  </a:txBody>
                  <a:tcPr anchor="ctr"/>
                </a:tc>
                <a:tc>
                  <a:txBody>
                    <a:bodyPr/>
                    <a:lstStyle/>
                    <a:p>
                      <a:pPr algn="ctr"/>
                      <a:endParaRPr kumimoji="1" lang="ja-JP" altLang="en-US" sz="2800" dirty="0"/>
                    </a:p>
                  </a:txBody>
                  <a:tcPr anchor="ctr"/>
                </a:tc>
                <a:tc>
                  <a:txBody>
                    <a:bodyPr/>
                    <a:lstStyle/>
                    <a:p>
                      <a:pPr algn="ctr"/>
                      <a:endParaRPr kumimoji="1" lang="ja-JP" altLang="en-US" sz="2800" dirty="0"/>
                    </a:p>
                  </a:txBody>
                  <a:tcPr anchor="ctr"/>
                </a:tc>
                <a:extLst>
                  <a:ext uri="{0D108BD9-81ED-4DB2-BD59-A6C34878D82A}">
                    <a16:rowId xmlns:a16="http://schemas.microsoft.com/office/drawing/2014/main" val="4271585009"/>
                  </a:ext>
                </a:extLst>
              </a:tr>
            </a:tbl>
          </a:graphicData>
        </a:graphic>
      </p:graphicFrame>
      <p:sp>
        <p:nvSpPr>
          <p:cNvPr id="6" name="テキスト ボックス 5">
            <a:extLst>
              <a:ext uri="{FF2B5EF4-FFF2-40B4-BE49-F238E27FC236}">
                <a16:creationId xmlns:a16="http://schemas.microsoft.com/office/drawing/2014/main" id="{E3D14444-731D-40B5-9291-DC7E4C243817}"/>
              </a:ext>
            </a:extLst>
          </p:cNvPr>
          <p:cNvSpPr txBox="1"/>
          <p:nvPr/>
        </p:nvSpPr>
        <p:spPr>
          <a:xfrm>
            <a:off x="1614003" y="6972300"/>
            <a:ext cx="15421943" cy="2554545"/>
          </a:xfrm>
          <a:prstGeom prst="rect">
            <a:avLst/>
          </a:prstGeom>
          <a:noFill/>
        </p:spPr>
        <p:txBody>
          <a:bodyPr wrap="square" rtlCol="0">
            <a:spAutoFit/>
          </a:bodyPr>
          <a:lstStyle/>
          <a:p>
            <a:r>
              <a:rPr kumimoji="1" lang="ja-JP" altLang="en-US" sz="3200" b="1" dirty="0"/>
              <a:t>いずれかの勘定科目を使用</a:t>
            </a:r>
            <a:endParaRPr kumimoji="1" lang="en-US" altLang="ja-JP" sz="3200" b="1" dirty="0"/>
          </a:p>
          <a:p>
            <a:r>
              <a:rPr kumimoji="1" lang="ja-JP" altLang="en-US" sz="3200" dirty="0"/>
              <a:t>・現金</a:t>
            </a:r>
            <a:endParaRPr kumimoji="1" lang="en-US" altLang="ja-JP" sz="3200" dirty="0"/>
          </a:p>
          <a:p>
            <a:r>
              <a:rPr kumimoji="1" lang="ja-JP" altLang="en-US" sz="3200" dirty="0"/>
              <a:t>・当座預金</a:t>
            </a:r>
            <a:endParaRPr kumimoji="1" lang="en-US" altLang="ja-JP" sz="3200" dirty="0"/>
          </a:p>
          <a:p>
            <a:r>
              <a:rPr kumimoji="1" lang="ja-JP" altLang="en-US" sz="3200" dirty="0"/>
              <a:t>・支払利息</a:t>
            </a:r>
            <a:endParaRPr kumimoji="1" lang="en-US" altLang="ja-JP" sz="3200" dirty="0"/>
          </a:p>
          <a:p>
            <a:r>
              <a:rPr kumimoji="1" lang="ja-JP" altLang="en-US" sz="3200" dirty="0"/>
              <a:t>・支払手数料</a:t>
            </a:r>
            <a:endParaRPr kumimoji="1" lang="en-US" altLang="ja-JP" sz="3200" dirty="0"/>
          </a:p>
        </p:txBody>
      </p:sp>
    </p:spTree>
    <p:extLst>
      <p:ext uri="{BB962C8B-B14F-4D97-AF65-F5344CB8AC3E}">
        <p14:creationId xmlns:p14="http://schemas.microsoft.com/office/powerpoint/2010/main" val="129535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7259AE8-A636-4D68-9C36-21C2D0AFAD0C}"/>
              </a:ext>
            </a:extLst>
          </p:cNvPr>
          <p:cNvSpPr txBox="1"/>
          <p:nvPr/>
        </p:nvSpPr>
        <p:spPr>
          <a:xfrm>
            <a:off x="6400800" y="4127837"/>
            <a:ext cx="3852338" cy="1015663"/>
          </a:xfrm>
          <a:prstGeom prst="rect">
            <a:avLst/>
          </a:prstGeom>
          <a:noFill/>
        </p:spPr>
        <p:txBody>
          <a:bodyPr wrap="none" rtlCol="0">
            <a:spAutoFit/>
          </a:bodyPr>
          <a:lstStyle/>
          <a:p>
            <a:pPr algn="ctr"/>
            <a:r>
              <a:rPr kumimoji="1" lang="ja-JP" altLang="en-US" sz="6000" dirty="0"/>
              <a:t>仕訳とは？</a:t>
            </a:r>
          </a:p>
        </p:txBody>
      </p:sp>
    </p:spTree>
    <p:extLst>
      <p:ext uri="{BB962C8B-B14F-4D97-AF65-F5344CB8AC3E}">
        <p14:creationId xmlns:p14="http://schemas.microsoft.com/office/powerpoint/2010/main" val="4037536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a:extLst>
              <a:ext uri="{FF2B5EF4-FFF2-40B4-BE49-F238E27FC236}">
                <a16:creationId xmlns:a16="http://schemas.microsoft.com/office/drawing/2014/main" id="{D4D010F2-2397-4833-A7C4-60AA2B999151}"/>
              </a:ext>
            </a:extLst>
          </p:cNvPr>
          <p:cNvSpPr txBox="1"/>
          <p:nvPr/>
        </p:nvSpPr>
        <p:spPr>
          <a:xfrm>
            <a:off x="609600" y="407195"/>
            <a:ext cx="17430750" cy="2554545"/>
          </a:xfrm>
          <a:prstGeom prst="rect">
            <a:avLst/>
          </a:prstGeom>
          <a:noFill/>
        </p:spPr>
        <p:txBody>
          <a:bodyPr wrap="square" rtlCol="0">
            <a:spAutoFit/>
          </a:bodyPr>
          <a:lstStyle/>
          <a:p>
            <a:pPr algn="ctr"/>
            <a:r>
              <a:rPr kumimoji="1" lang="en-US" altLang="ja-JP" sz="4000" dirty="0"/>
              <a:t>【</a:t>
            </a:r>
            <a:r>
              <a:rPr kumimoji="1" lang="ja-JP" altLang="en-US" sz="4000" dirty="0"/>
              <a:t>問１２：貸付金</a:t>
            </a:r>
            <a:r>
              <a:rPr kumimoji="1" lang="en-US" altLang="ja-JP" sz="4000" dirty="0"/>
              <a:t>】</a:t>
            </a:r>
            <a:r>
              <a:rPr kumimoji="1" lang="ja-JP" altLang="en-US" sz="4000" dirty="0"/>
              <a:t>以下の取引の仕訳をしてください。</a:t>
            </a:r>
            <a:endParaRPr kumimoji="1" lang="en-US" altLang="ja-JP" sz="4000" dirty="0"/>
          </a:p>
          <a:p>
            <a:pPr algn="ctr"/>
            <a:endParaRPr kumimoji="1" lang="en-US" altLang="ja-JP" sz="4000" dirty="0"/>
          </a:p>
          <a:p>
            <a:pPr algn="ctr"/>
            <a:r>
              <a:rPr kumimoji="1" lang="en-US" altLang="ja-JP" sz="4000" dirty="0"/>
              <a:t>A</a:t>
            </a:r>
            <a:r>
              <a:rPr kumimoji="1" lang="ja-JP" altLang="en-US" sz="4000" dirty="0"/>
              <a:t>社に貸し付けていた</a:t>
            </a:r>
            <a:r>
              <a:rPr kumimoji="1" lang="en-US" altLang="ja-JP" sz="4000" dirty="0"/>
              <a:t>100,000</a:t>
            </a:r>
            <a:r>
              <a:rPr kumimoji="1" lang="ja-JP" altLang="en-US" sz="4000" dirty="0"/>
              <a:t>円が、利息</a:t>
            </a:r>
            <a:r>
              <a:rPr kumimoji="1" lang="en-US" altLang="ja-JP" sz="4000" dirty="0"/>
              <a:t>200</a:t>
            </a:r>
            <a:r>
              <a:rPr kumimoji="1" lang="ja-JP" altLang="en-US" sz="4000" dirty="0"/>
              <a:t>円を乗せて、</a:t>
            </a:r>
            <a:endParaRPr kumimoji="1" lang="en-US" altLang="ja-JP" sz="4000" dirty="0"/>
          </a:p>
          <a:p>
            <a:pPr algn="ctr"/>
            <a:r>
              <a:rPr kumimoji="1" lang="ja-JP" altLang="en-US" sz="4000" dirty="0"/>
              <a:t>当座預金に振り込まれた。</a:t>
            </a:r>
          </a:p>
        </p:txBody>
      </p:sp>
      <p:graphicFrame>
        <p:nvGraphicFramePr>
          <p:cNvPr id="4" name="表 3">
            <a:extLst>
              <a:ext uri="{FF2B5EF4-FFF2-40B4-BE49-F238E27FC236}">
                <a16:creationId xmlns:a16="http://schemas.microsoft.com/office/drawing/2014/main" id="{423A8F88-9135-4B73-A071-E27F4829D13B}"/>
              </a:ext>
            </a:extLst>
          </p:cNvPr>
          <p:cNvGraphicFramePr>
            <a:graphicFrameLocks noGrp="1"/>
          </p:cNvGraphicFramePr>
          <p:nvPr>
            <p:extLst>
              <p:ext uri="{D42A27DB-BD31-4B8C-83A1-F6EECF244321}">
                <p14:modId xmlns:p14="http://schemas.microsoft.com/office/powerpoint/2010/main" val="818588258"/>
              </p:ext>
            </p:extLst>
          </p:nvPr>
        </p:nvGraphicFramePr>
        <p:xfrm>
          <a:off x="1819275" y="3086101"/>
          <a:ext cx="15011400" cy="2895600"/>
        </p:xfrm>
        <a:graphic>
          <a:graphicData uri="http://schemas.openxmlformats.org/drawingml/2006/table">
            <a:tbl>
              <a:tblPr firstRow="1" bandRow="1">
                <a:tableStyleId>{5C22544A-7EE6-4342-B048-85BDC9FD1C3A}</a:tableStyleId>
              </a:tblPr>
              <a:tblGrid>
                <a:gridCol w="3752850">
                  <a:extLst>
                    <a:ext uri="{9D8B030D-6E8A-4147-A177-3AD203B41FA5}">
                      <a16:colId xmlns:a16="http://schemas.microsoft.com/office/drawing/2014/main" val="4262114643"/>
                    </a:ext>
                  </a:extLst>
                </a:gridCol>
                <a:gridCol w="3752850">
                  <a:extLst>
                    <a:ext uri="{9D8B030D-6E8A-4147-A177-3AD203B41FA5}">
                      <a16:colId xmlns:a16="http://schemas.microsoft.com/office/drawing/2014/main" val="2759163232"/>
                    </a:ext>
                  </a:extLst>
                </a:gridCol>
                <a:gridCol w="3752850">
                  <a:extLst>
                    <a:ext uri="{9D8B030D-6E8A-4147-A177-3AD203B41FA5}">
                      <a16:colId xmlns:a16="http://schemas.microsoft.com/office/drawing/2014/main" val="487501093"/>
                    </a:ext>
                  </a:extLst>
                </a:gridCol>
                <a:gridCol w="3752850">
                  <a:extLst>
                    <a:ext uri="{9D8B030D-6E8A-4147-A177-3AD203B41FA5}">
                      <a16:colId xmlns:a16="http://schemas.microsoft.com/office/drawing/2014/main" val="2708463579"/>
                    </a:ext>
                  </a:extLst>
                </a:gridCol>
              </a:tblGrid>
              <a:tr h="874414">
                <a:tc gridSpan="2">
                  <a:txBody>
                    <a:bodyPr/>
                    <a:lstStyle/>
                    <a:p>
                      <a:pPr algn="ctr"/>
                      <a:r>
                        <a:rPr kumimoji="1" lang="ja-JP" altLang="en-US" sz="3600" dirty="0"/>
                        <a:t>借方</a:t>
                      </a:r>
                    </a:p>
                  </a:txBody>
                  <a:tcPr anchor="ctr"/>
                </a:tc>
                <a:tc hMerge="1">
                  <a:txBody>
                    <a:bodyPr/>
                    <a:lstStyle/>
                    <a:p>
                      <a:endParaRPr kumimoji="1" lang="ja-JP" altLang="en-US" dirty="0"/>
                    </a:p>
                  </a:txBody>
                  <a:tcPr/>
                </a:tc>
                <a:tc gridSpan="2">
                  <a:txBody>
                    <a:bodyPr/>
                    <a:lstStyle/>
                    <a:p>
                      <a:pPr algn="ctr"/>
                      <a:r>
                        <a:rPr kumimoji="1" lang="ja-JP" altLang="en-US" sz="3600" dirty="0"/>
                        <a:t>貸方</a:t>
                      </a:r>
                    </a:p>
                  </a:txBody>
                  <a:tcPr anchor="ctr"/>
                </a:tc>
                <a:tc hMerge="1">
                  <a:txBody>
                    <a:bodyPr/>
                    <a:lstStyle/>
                    <a:p>
                      <a:endParaRPr kumimoji="1" lang="ja-JP" altLang="en-US" dirty="0"/>
                    </a:p>
                  </a:txBody>
                  <a:tcPr/>
                </a:tc>
                <a:extLst>
                  <a:ext uri="{0D108BD9-81ED-4DB2-BD59-A6C34878D82A}">
                    <a16:rowId xmlns:a16="http://schemas.microsoft.com/office/drawing/2014/main" val="2120561885"/>
                  </a:ext>
                </a:extLst>
              </a:tr>
              <a:tr h="1010593">
                <a:tc>
                  <a:txBody>
                    <a:bodyPr/>
                    <a:lstStyle/>
                    <a:p>
                      <a:pPr algn="ctr"/>
                      <a:endParaRPr kumimoji="1" lang="en-US" altLang="ja-JP" sz="2800" dirty="0"/>
                    </a:p>
                  </a:txBody>
                  <a:tcPr anchor="ctr"/>
                </a:tc>
                <a:tc>
                  <a:txBody>
                    <a:bodyPr/>
                    <a:lstStyle/>
                    <a:p>
                      <a:pPr algn="ctr"/>
                      <a:endParaRPr kumimoji="1" lang="ja-JP" altLang="en-US" sz="2800" dirty="0"/>
                    </a:p>
                  </a:txBody>
                  <a:tcPr anchor="ctr"/>
                </a:tc>
                <a:tc>
                  <a:txBody>
                    <a:bodyPr/>
                    <a:lstStyle/>
                    <a:p>
                      <a:pPr algn="ctr"/>
                      <a:endParaRPr kumimoji="1" lang="ja-JP" altLang="en-US" sz="2800" dirty="0"/>
                    </a:p>
                  </a:txBody>
                  <a:tcPr anchor="ctr"/>
                </a:tc>
                <a:tc>
                  <a:txBody>
                    <a:bodyPr/>
                    <a:lstStyle/>
                    <a:p>
                      <a:pPr algn="ctr"/>
                      <a:endParaRPr kumimoji="1" lang="ja-JP" altLang="en-US" sz="2800" dirty="0"/>
                    </a:p>
                  </a:txBody>
                  <a:tcPr anchor="ctr"/>
                </a:tc>
                <a:extLst>
                  <a:ext uri="{0D108BD9-81ED-4DB2-BD59-A6C34878D82A}">
                    <a16:rowId xmlns:a16="http://schemas.microsoft.com/office/drawing/2014/main" val="2641389420"/>
                  </a:ext>
                </a:extLst>
              </a:tr>
              <a:tr h="1010593">
                <a:tc>
                  <a:txBody>
                    <a:bodyPr/>
                    <a:lstStyle/>
                    <a:p>
                      <a:pPr algn="ctr"/>
                      <a:endParaRPr kumimoji="1" lang="en-US" altLang="ja-JP" sz="2800" dirty="0"/>
                    </a:p>
                  </a:txBody>
                  <a:tcPr anchor="ctr"/>
                </a:tc>
                <a:tc>
                  <a:txBody>
                    <a:bodyPr/>
                    <a:lstStyle/>
                    <a:p>
                      <a:pPr algn="ctr"/>
                      <a:endParaRPr kumimoji="1" lang="ja-JP" altLang="en-US" sz="2800" dirty="0"/>
                    </a:p>
                  </a:txBody>
                  <a:tcPr anchor="ctr"/>
                </a:tc>
                <a:tc>
                  <a:txBody>
                    <a:bodyPr/>
                    <a:lstStyle/>
                    <a:p>
                      <a:pPr algn="ctr"/>
                      <a:endParaRPr kumimoji="1" lang="ja-JP" altLang="en-US" sz="2800" dirty="0"/>
                    </a:p>
                  </a:txBody>
                  <a:tcPr anchor="ctr"/>
                </a:tc>
                <a:tc>
                  <a:txBody>
                    <a:bodyPr/>
                    <a:lstStyle/>
                    <a:p>
                      <a:pPr algn="ctr"/>
                      <a:endParaRPr kumimoji="1" lang="ja-JP" altLang="en-US" sz="2800" dirty="0"/>
                    </a:p>
                  </a:txBody>
                  <a:tcPr anchor="ctr"/>
                </a:tc>
                <a:extLst>
                  <a:ext uri="{0D108BD9-81ED-4DB2-BD59-A6C34878D82A}">
                    <a16:rowId xmlns:a16="http://schemas.microsoft.com/office/drawing/2014/main" val="3316853473"/>
                  </a:ext>
                </a:extLst>
              </a:tr>
            </a:tbl>
          </a:graphicData>
        </a:graphic>
      </p:graphicFrame>
      <p:sp>
        <p:nvSpPr>
          <p:cNvPr id="6" name="テキスト ボックス 5">
            <a:extLst>
              <a:ext uri="{FF2B5EF4-FFF2-40B4-BE49-F238E27FC236}">
                <a16:creationId xmlns:a16="http://schemas.microsoft.com/office/drawing/2014/main" id="{E3D14444-731D-40B5-9291-DC7E4C243817}"/>
              </a:ext>
            </a:extLst>
          </p:cNvPr>
          <p:cNvSpPr txBox="1"/>
          <p:nvPr/>
        </p:nvSpPr>
        <p:spPr>
          <a:xfrm>
            <a:off x="1443368" y="6744711"/>
            <a:ext cx="15421943" cy="3046988"/>
          </a:xfrm>
          <a:prstGeom prst="rect">
            <a:avLst/>
          </a:prstGeom>
          <a:noFill/>
        </p:spPr>
        <p:txBody>
          <a:bodyPr wrap="square" rtlCol="0">
            <a:spAutoFit/>
          </a:bodyPr>
          <a:lstStyle/>
          <a:p>
            <a:r>
              <a:rPr kumimoji="1" lang="ja-JP" altLang="en-US" sz="3200" b="1" dirty="0"/>
              <a:t>いずれかの勘定科目を使用</a:t>
            </a:r>
            <a:endParaRPr kumimoji="1" lang="en-US" altLang="ja-JP" sz="3200" b="1" dirty="0"/>
          </a:p>
          <a:p>
            <a:r>
              <a:rPr kumimoji="1" lang="ja-JP" altLang="en-US" sz="3200" dirty="0"/>
              <a:t>・現金</a:t>
            </a:r>
            <a:endParaRPr kumimoji="1" lang="en-US" altLang="ja-JP" sz="3200" dirty="0"/>
          </a:p>
          <a:p>
            <a:r>
              <a:rPr kumimoji="1" lang="ja-JP" altLang="en-US" sz="3200" dirty="0"/>
              <a:t>・当座預金</a:t>
            </a:r>
            <a:endParaRPr kumimoji="1" lang="en-US" altLang="ja-JP" sz="3200" dirty="0"/>
          </a:p>
          <a:p>
            <a:r>
              <a:rPr kumimoji="1" lang="ja-JP" altLang="en-US" sz="3200" dirty="0"/>
              <a:t>・受取利息</a:t>
            </a:r>
            <a:endParaRPr kumimoji="1" lang="en-US" altLang="ja-JP" sz="3200" dirty="0"/>
          </a:p>
          <a:p>
            <a:r>
              <a:rPr kumimoji="1" lang="ja-JP" altLang="en-US" sz="3200" dirty="0"/>
              <a:t>・貸付金</a:t>
            </a:r>
            <a:endParaRPr kumimoji="1" lang="en-US" altLang="ja-JP" sz="3200" dirty="0"/>
          </a:p>
          <a:p>
            <a:r>
              <a:rPr kumimoji="1" lang="ja-JP" altLang="en-US" sz="3200" dirty="0"/>
              <a:t>・売掛金</a:t>
            </a:r>
            <a:endParaRPr kumimoji="1" lang="en-US" altLang="ja-JP" sz="3200" dirty="0"/>
          </a:p>
        </p:txBody>
      </p:sp>
    </p:spTree>
    <p:extLst>
      <p:ext uri="{BB962C8B-B14F-4D97-AF65-F5344CB8AC3E}">
        <p14:creationId xmlns:p14="http://schemas.microsoft.com/office/powerpoint/2010/main" val="2398939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a:extLst>
              <a:ext uri="{FF2B5EF4-FFF2-40B4-BE49-F238E27FC236}">
                <a16:creationId xmlns:a16="http://schemas.microsoft.com/office/drawing/2014/main" id="{D4D010F2-2397-4833-A7C4-60AA2B999151}"/>
              </a:ext>
            </a:extLst>
          </p:cNvPr>
          <p:cNvSpPr txBox="1"/>
          <p:nvPr/>
        </p:nvSpPr>
        <p:spPr>
          <a:xfrm>
            <a:off x="609600" y="407195"/>
            <a:ext cx="17430750" cy="2554545"/>
          </a:xfrm>
          <a:prstGeom prst="rect">
            <a:avLst/>
          </a:prstGeom>
          <a:noFill/>
        </p:spPr>
        <p:txBody>
          <a:bodyPr wrap="square" rtlCol="0">
            <a:spAutoFit/>
          </a:bodyPr>
          <a:lstStyle/>
          <a:p>
            <a:pPr algn="ctr"/>
            <a:r>
              <a:rPr kumimoji="1" lang="en-US" altLang="ja-JP" sz="4000" dirty="0"/>
              <a:t>【</a:t>
            </a:r>
            <a:r>
              <a:rPr kumimoji="1" lang="ja-JP" altLang="en-US" sz="4000" dirty="0"/>
              <a:t>問１３：土地</a:t>
            </a:r>
            <a:r>
              <a:rPr kumimoji="1" lang="en-US" altLang="ja-JP" sz="4000" dirty="0"/>
              <a:t>】</a:t>
            </a:r>
            <a:r>
              <a:rPr kumimoji="1" lang="ja-JP" altLang="en-US" sz="4000" dirty="0"/>
              <a:t>以下の取引の仕訳をしてください。</a:t>
            </a:r>
            <a:endParaRPr kumimoji="1" lang="en-US" altLang="ja-JP" sz="4000" dirty="0"/>
          </a:p>
          <a:p>
            <a:pPr algn="ctr"/>
            <a:endParaRPr kumimoji="1" lang="en-US" altLang="ja-JP" sz="4000" dirty="0"/>
          </a:p>
          <a:p>
            <a:pPr algn="ctr"/>
            <a:r>
              <a:rPr kumimoji="1" lang="ja-JP" altLang="en-US" sz="4000" dirty="0"/>
              <a:t>営業に使用する目的で、土地</a:t>
            </a:r>
            <a:r>
              <a:rPr kumimoji="1" lang="en-US" altLang="ja-JP" sz="4000" dirty="0"/>
              <a:t>1,000,000</a:t>
            </a:r>
            <a:r>
              <a:rPr kumimoji="1" lang="ja-JP" altLang="en-US" sz="4000" dirty="0"/>
              <a:t>円を購入し、仲介手数料</a:t>
            </a:r>
            <a:r>
              <a:rPr kumimoji="1" lang="en-US" altLang="ja-JP" sz="4000" dirty="0"/>
              <a:t>1%</a:t>
            </a:r>
            <a:r>
              <a:rPr kumimoji="1" lang="ja-JP" altLang="en-US" sz="4000" dirty="0"/>
              <a:t>と土地の整備料</a:t>
            </a:r>
            <a:r>
              <a:rPr kumimoji="1" lang="en-US" altLang="ja-JP" sz="4000" dirty="0"/>
              <a:t>90,000</a:t>
            </a:r>
            <a:r>
              <a:rPr kumimoji="1" lang="ja-JP" altLang="en-US" sz="4000" dirty="0"/>
              <a:t>円を含めた全額は、後日支払うことにした・</a:t>
            </a:r>
            <a:endParaRPr kumimoji="1" lang="en-US" altLang="ja-JP" sz="4000" dirty="0"/>
          </a:p>
        </p:txBody>
      </p:sp>
      <p:graphicFrame>
        <p:nvGraphicFramePr>
          <p:cNvPr id="4" name="表 3">
            <a:extLst>
              <a:ext uri="{FF2B5EF4-FFF2-40B4-BE49-F238E27FC236}">
                <a16:creationId xmlns:a16="http://schemas.microsoft.com/office/drawing/2014/main" id="{423A8F88-9135-4B73-A071-E27F4829D13B}"/>
              </a:ext>
            </a:extLst>
          </p:cNvPr>
          <p:cNvGraphicFramePr>
            <a:graphicFrameLocks noGrp="1"/>
          </p:cNvGraphicFramePr>
          <p:nvPr>
            <p:extLst>
              <p:ext uri="{D42A27DB-BD31-4B8C-83A1-F6EECF244321}">
                <p14:modId xmlns:p14="http://schemas.microsoft.com/office/powerpoint/2010/main" val="2285070775"/>
              </p:ext>
            </p:extLst>
          </p:nvPr>
        </p:nvGraphicFramePr>
        <p:xfrm>
          <a:off x="1819275" y="3495526"/>
          <a:ext cx="15011400" cy="2304134"/>
        </p:xfrm>
        <a:graphic>
          <a:graphicData uri="http://schemas.openxmlformats.org/drawingml/2006/table">
            <a:tbl>
              <a:tblPr firstRow="1" bandRow="1">
                <a:tableStyleId>{5C22544A-7EE6-4342-B048-85BDC9FD1C3A}</a:tableStyleId>
              </a:tblPr>
              <a:tblGrid>
                <a:gridCol w="3752850">
                  <a:extLst>
                    <a:ext uri="{9D8B030D-6E8A-4147-A177-3AD203B41FA5}">
                      <a16:colId xmlns:a16="http://schemas.microsoft.com/office/drawing/2014/main" val="4262114643"/>
                    </a:ext>
                  </a:extLst>
                </a:gridCol>
                <a:gridCol w="3752850">
                  <a:extLst>
                    <a:ext uri="{9D8B030D-6E8A-4147-A177-3AD203B41FA5}">
                      <a16:colId xmlns:a16="http://schemas.microsoft.com/office/drawing/2014/main" val="2759163232"/>
                    </a:ext>
                  </a:extLst>
                </a:gridCol>
                <a:gridCol w="3752850">
                  <a:extLst>
                    <a:ext uri="{9D8B030D-6E8A-4147-A177-3AD203B41FA5}">
                      <a16:colId xmlns:a16="http://schemas.microsoft.com/office/drawing/2014/main" val="487501093"/>
                    </a:ext>
                  </a:extLst>
                </a:gridCol>
                <a:gridCol w="3752850">
                  <a:extLst>
                    <a:ext uri="{9D8B030D-6E8A-4147-A177-3AD203B41FA5}">
                      <a16:colId xmlns:a16="http://schemas.microsoft.com/office/drawing/2014/main" val="2708463579"/>
                    </a:ext>
                  </a:extLst>
                </a:gridCol>
              </a:tblGrid>
              <a:tr h="1068838">
                <a:tc gridSpan="2">
                  <a:txBody>
                    <a:bodyPr/>
                    <a:lstStyle/>
                    <a:p>
                      <a:pPr algn="ctr"/>
                      <a:r>
                        <a:rPr kumimoji="1" lang="ja-JP" altLang="en-US" sz="3600" dirty="0"/>
                        <a:t>借方</a:t>
                      </a:r>
                    </a:p>
                  </a:txBody>
                  <a:tcPr anchor="ctr"/>
                </a:tc>
                <a:tc hMerge="1">
                  <a:txBody>
                    <a:bodyPr/>
                    <a:lstStyle/>
                    <a:p>
                      <a:endParaRPr kumimoji="1" lang="ja-JP" altLang="en-US" dirty="0"/>
                    </a:p>
                  </a:txBody>
                  <a:tcPr/>
                </a:tc>
                <a:tc gridSpan="2">
                  <a:txBody>
                    <a:bodyPr/>
                    <a:lstStyle/>
                    <a:p>
                      <a:pPr algn="ctr"/>
                      <a:r>
                        <a:rPr kumimoji="1" lang="ja-JP" altLang="en-US" sz="3600" dirty="0"/>
                        <a:t>貸方</a:t>
                      </a:r>
                    </a:p>
                  </a:txBody>
                  <a:tcPr anchor="ctr"/>
                </a:tc>
                <a:tc hMerge="1">
                  <a:txBody>
                    <a:bodyPr/>
                    <a:lstStyle/>
                    <a:p>
                      <a:endParaRPr kumimoji="1" lang="ja-JP" altLang="en-US" dirty="0"/>
                    </a:p>
                  </a:txBody>
                  <a:tcPr/>
                </a:tc>
                <a:extLst>
                  <a:ext uri="{0D108BD9-81ED-4DB2-BD59-A6C34878D82A}">
                    <a16:rowId xmlns:a16="http://schemas.microsoft.com/office/drawing/2014/main" val="2120561885"/>
                  </a:ext>
                </a:extLst>
              </a:tr>
              <a:tr h="1235296">
                <a:tc>
                  <a:txBody>
                    <a:bodyPr/>
                    <a:lstStyle/>
                    <a:p>
                      <a:pPr algn="ctr"/>
                      <a:endParaRPr kumimoji="1" lang="en-US" altLang="ja-JP" sz="2800" dirty="0">
                        <a:solidFill>
                          <a:schemeClr val="tx1"/>
                        </a:solidFill>
                      </a:endParaRPr>
                    </a:p>
                  </a:txBody>
                  <a:tcPr anchor="ctr"/>
                </a:tc>
                <a:tc>
                  <a:txBody>
                    <a:bodyPr/>
                    <a:lstStyle/>
                    <a:p>
                      <a:pPr algn="ctr"/>
                      <a:endParaRPr kumimoji="1" lang="ja-JP" altLang="en-US" sz="2800" dirty="0">
                        <a:solidFill>
                          <a:schemeClr val="tx1"/>
                        </a:solidFill>
                      </a:endParaRPr>
                    </a:p>
                  </a:txBody>
                  <a:tcPr anchor="ctr"/>
                </a:tc>
                <a:tc>
                  <a:txBody>
                    <a:bodyPr/>
                    <a:lstStyle/>
                    <a:p>
                      <a:pPr algn="ctr"/>
                      <a:endParaRPr kumimoji="1" lang="ja-JP" altLang="en-US" sz="28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800" dirty="0">
                        <a:solidFill>
                          <a:schemeClr val="tx1"/>
                        </a:solidFill>
                      </a:endParaRPr>
                    </a:p>
                  </a:txBody>
                  <a:tcPr anchor="ctr"/>
                </a:tc>
                <a:extLst>
                  <a:ext uri="{0D108BD9-81ED-4DB2-BD59-A6C34878D82A}">
                    <a16:rowId xmlns:a16="http://schemas.microsoft.com/office/drawing/2014/main" val="2641389420"/>
                  </a:ext>
                </a:extLst>
              </a:tr>
            </a:tbl>
          </a:graphicData>
        </a:graphic>
      </p:graphicFrame>
      <p:sp>
        <p:nvSpPr>
          <p:cNvPr id="6" name="テキスト ボックス 5">
            <a:extLst>
              <a:ext uri="{FF2B5EF4-FFF2-40B4-BE49-F238E27FC236}">
                <a16:creationId xmlns:a16="http://schemas.microsoft.com/office/drawing/2014/main" id="{E3D14444-731D-40B5-9291-DC7E4C243817}"/>
              </a:ext>
            </a:extLst>
          </p:cNvPr>
          <p:cNvSpPr txBox="1"/>
          <p:nvPr/>
        </p:nvSpPr>
        <p:spPr>
          <a:xfrm>
            <a:off x="609601" y="6340375"/>
            <a:ext cx="6096000" cy="3539430"/>
          </a:xfrm>
          <a:prstGeom prst="rect">
            <a:avLst/>
          </a:prstGeom>
          <a:noFill/>
        </p:spPr>
        <p:txBody>
          <a:bodyPr wrap="square" rtlCol="0">
            <a:spAutoFit/>
          </a:bodyPr>
          <a:lstStyle/>
          <a:p>
            <a:r>
              <a:rPr kumimoji="1" lang="ja-JP" altLang="en-US" sz="3200" b="1" dirty="0"/>
              <a:t>いずれかの勘定科目を使用</a:t>
            </a:r>
            <a:endParaRPr kumimoji="1" lang="en-US" altLang="ja-JP" sz="3200" b="1" dirty="0"/>
          </a:p>
          <a:p>
            <a:r>
              <a:rPr kumimoji="1" lang="ja-JP" altLang="en-US" sz="3200" dirty="0"/>
              <a:t>・現金</a:t>
            </a:r>
            <a:endParaRPr kumimoji="1" lang="en-US" altLang="ja-JP" sz="3200" dirty="0"/>
          </a:p>
          <a:p>
            <a:r>
              <a:rPr kumimoji="1" lang="ja-JP" altLang="en-US" sz="3200" dirty="0"/>
              <a:t>・売掛金</a:t>
            </a:r>
            <a:endParaRPr kumimoji="1" lang="en-US" altLang="ja-JP" sz="3200" dirty="0"/>
          </a:p>
          <a:p>
            <a:r>
              <a:rPr kumimoji="1" lang="ja-JP" altLang="en-US" sz="3200" dirty="0"/>
              <a:t>・土地</a:t>
            </a:r>
            <a:endParaRPr kumimoji="1" lang="en-US" altLang="ja-JP" sz="3200" dirty="0"/>
          </a:p>
          <a:p>
            <a:r>
              <a:rPr kumimoji="1" lang="ja-JP" altLang="en-US" sz="3200" dirty="0"/>
              <a:t>・立替金</a:t>
            </a:r>
            <a:endParaRPr kumimoji="1" lang="en-US" altLang="ja-JP" sz="3200" dirty="0"/>
          </a:p>
          <a:p>
            <a:r>
              <a:rPr kumimoji="1" lang="ja-JP" altLang="en-US" sz="3200" dirty="0"/>
              <a:t>・未払い金</a:t>
            </a:r>
            <a:endParaRPr kumimoji="1" lang="en-US" altLang="ja-JP" sz="3200" dirty="0"/>
          </a:p>
          <a:p>
            <a:r>
              <a:rPr kumimoji="1" lang="ja-JP" altLang="en-US" sz="3200" dirty="0"/>
              <a:t>・支払手数料</a:t>
            </a:r>
            <a:endParaRPr kumimoji="1" lang="en-US" altLang="ja-JP" sz="3200" dirty="0"/>
          </a:p>
        </p:txBody>
      </p:sp>
    </p:spTree>
    <p:extLst>
      <p:ext uri="{BB962C8B-B14F-4D97-AF65-F5344CB8AC3E}">
        <p14:creationId xmlns:p14="http://schemas.microsoft.com/office/powerpoint/2010/main" val="2628241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a:extLst>
              <a:ext uri="{FF2B5EF4-FFF2-40B4-BE49-F238E27FC236}">
                <a16:creationId xmlns:a16="http://schemas.microsoft.com/office/drawing/2014/main" id="{D4D010F2-2397-4833-A7C4-60AA2B999151}"/>
              </a:ext>
            </a:extLst>
          </p:cNvPr>
          <p:cNvSpPr txBox="1"/>
          <p:nvPr/>
        </p:nvSpPr>
        <p:spPr>
          <a:xfrm>
            <a:off x="609600" y="145866"/>
            <a:ext cx="16992600" cy="769441"/>
          </a:xfrm>
          <a:prstGeom prst="rect">
            <a:avLst/>
          </a:prstGeom>
          <a:noFill/>
        </p:spPr>
        <p:txBody>
          <a:bodyPr wrap="square" rtlCol="0">
            <a:spAutoFit/>
          </a:bodyPr>
          <a:lstStyle/>
          <a:p>
            <a:pPr algn="ctr"/>
            <a:r>
              <a:rPr kumimoji="1" lang="ja-JP" altLang="en-US" sz="4400" b="1" u="sng" dirty="0"/>
              <a:t>減価償却とは？</a:t>
            </a:r>
            <a:endParaRPr kumimoji="1" lang="en-US" altLang="ja-JP" sz="4400" b="1" u="sng" dirty="0"/>
          </a:p>
        </p:txBody>
      </p:sp>
      <p:sp>
        <p:nvSpPr>
          <p:cNvPr id="2" name="テキスト ボックス 1">
            <a:extLst>
              <a:ext uri="{FF2B5EF4-FFF2-40B4-BE49-F238E27FC236}">
                <a16:creationId xmlns:a16="http://schemas.microsoft.com/office/drawing/2014/main" id="{4AB908FF-46B9-4CB5-8D52-C0103D2F5B10}"/>
              </a:ext>
            </a:extLst>
          </p:cNvPr>
          <p:cNvSpPr txBox="1"/>
          <p:nvPr/>
        </p:nvSpPr>
        <p:spPr>
          <a:xfrm>
            <a:off x="1752600" y="2171700"/>
            <a:ext cx="184731" cy="369332"/>
          </a:xfrm>
          <a:prstGeom prst="rect">
            <a:avLst/>
          </a:prstGeom>
          <a:noFill/>
        </p:spPr>
        <p:txBody>
          <a:bodyPr wrap="none" rtlCol="0">
            <a:spAutoFit/>
          </a:bodyPr>
          <a:lstStyle/>
          <a:p>
            <a:endParaRPr kumimoji="1" lang="ja-JP" altLang="en-US" dirty="0"/>
          </a:p>
        </p:txBody>
      </p:sp>
      <p:pic>
        <p:nvPicPr>
          <p:cNvPr id="8" name="Picture 2" descr="ダブルクォーテーションの向き間違ってる人多過ぎ問題 - Weekend ...">
            <a:extLst>
              <a:ext uri="{FF2B5EF4-FFF2-40B4-BE49-F238E27FC236}">
                <a16:creationId xmlns:a16="http://schemas.microsoft.com/office/drawing/2014/main" id="{017CF618-15A9-4E54-8A63-B0C985B407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127" r="72254" b="43835"/>
          <a:stretch/>
        </p:blipFill>
        <p:spPr bwMode="auto">
          <a:xfrm>
            <a:off x="304800" y="1024817"/>
            <a:ext cx="13716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ダブルクォーテーションの向き間違ってる人多過ぎ問題 - Weekend ...">
            <a:extLst>
              <a:ext uri="{FF2B5EF4-FFF2-40B4-BE49-F238E27FC236}">
                <a16:creationId xmlns:a16="http://schemas.microsoft.com/office/drawing/2014/main" id="{DD5B095B-E233-44FB-BF61-E6E29FD490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449" t="36127" r="4430" b="43835"/>
          <a:stretch/>
        </p:blipFill>
        <p:spPr bwMode="auto">
          <a:xfrm>
            <a:off x="17030700" y="3639737"/>
            <a:ext cx="1143000" cy="990600"/>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13856F08-441A-4F3A-9853-EBEC9411F553}"/>
              </a:ext>
            </a:extLst>
          </p:cNvPr>
          <p:cNvSpPr txBox="1"/>
          <p:nvPr/>
        </p:nvSpPr>
        <p:spPr>
          <a:xfrm>
            <a:off x="990600" y="1829570"/>
            <a:ext cx="16230600" cy="2800767"/>
          </a:xfrm>
          <a:prstGeom prst="rect">
            <a:avLst/>
          </a:prstGeom>
          <a:noFill/>
        </p:spPr>
        <p:txBody>
          <a:bodyPr wrap="square" rtlCol="0">
            <a:spAutoFit/>
          </a:bodyPr>
          <a:lstStyle/>
          <a:p>
            <a:pPr algn="ctr"/>
            <a:r>
              <a:rPr kumimoji="1" lang="ja-JP" altLang="en-US" sz="4400" dirty="0"/>
              <a:t>減価償却費とは、</a:t>
            </a:r>
            <a:r>
              <a:rPr kumimoji="1" lang="ja-JP" altLang="en-US" sz="4400" dirty="0">
                <a:solidFill>
                  <a:srgbClr val="0070C0"/>
                </a:solidFill>
              </a:rPr>
              <a:t>固定資産の取得にかかった費用の全額をその年の費用とせず</a:t>
            </a:r>
            <a:r>
              <a:rPr kumimoji="1" lang="ja-JP" altLang="en-US" sz="4400" dirty="0"/>
              <a:t>、</a:t>
            </a:r>
            <a:r>
              <a:rPr kumimoji="1" lang="ja-JP" altLang="en-US" sz="4400" dirty="0">
                <a:solidFill>
                  <a:srgbClr val="0070C0"/>
                </a:solidFill>
              </a:rPr>
              <a:t>耐用年数に応じて配分しその期に相当する金額を費用に計上する時に使う勘定科目</a:t>
            </a:r>
            <a:r>
              <a:rPr kumimoji="1" lang="ja-JP" altLang="en-US" sz="4400" dirty="0"/>
              <a:t>のこと。減価償却の対象となる固定資産を「減価償却資産」といいます。</a:t>
            </a:r>
          </a:p>
        </p:txBody>
      </p:sp>
      <p:sp>
        <p:nvSpPr>
          <p:cNvPr id="10" name="テキスト ボックス 9">
            <a:extLst>
              <a:ext uri="{FF2B5EF4-FFF2-40B4-BE49-F238E27FC236}">
                <a16:creationId xmlns:a16="http://schemas.microsoft.com/office/drawing/2014/main" id="{FF215EF2-F820-4D7A-B63D-8F2F1F0CEC48}"/>
              </a:ext>
            </a:extLst>
          </p:cNvPr>
          <p:cNvSpPr txBox="1"/>
          <p:nvPr/>
        </p:nvSpPr>
        <p:spPr>
          <a:xfrm>
            <a:off x="647700" y="5656664"/>
            <a:ext cx="16992600" cy="769441"/>
          </a:xfrm>
          <a:prstGeom prst="rect">
            <a:avLst/>
          </a:prstGeom>
          <a:noFill/>
        </p:spPr>
        <p:txBody>
          <a:bodyPr wrap="square" rtlCol="0">
            <a:spAutoFit/>
          </a:bodyPr>
          <a:lstStyle/>
          <a:p>
            <a:pPr algn="ctr"/>
            <a:r>
              <a:rPr kumimoji="1" lang="ja-JP" altLang="en-US" sz="4400" b="1" u="sng" dirty="0"/>
              <a:t>何で必要なの？</a:t>
            </a:r>
            <a:endParaRPr kumimoji="1" lang="en-US" altLang="ja-JP" sz="4400" b="1" u="sng" dirty="0"/>
          </a:p>
        </p:txBody>
      </p:sp>
      <p:sp>
        <p:nvSpPr>
          <p:cNvPr id="11" name="テキスト ボックス 10">
            <a:extLst>
              <a:ext uri="{FF2B5EF4-FFF2-40B4-BE49-F238E27FC236}">
                <a16:creationId xmlns:a16="http://schemas.microsoft.com/office/drawing/2014/main" id="{82567B4F-7933-4328-843D-CFFAAE059C81}"/>
              </a:ext>
            </a:extLst>
          </p:cNvPr>
          <p:cNvSpPr txBox="1"/>
          <p:nvPr/>
        </p:nvSpPr>
        <p:spPr>
          <a:xfrm>
            <a:off x="800100" y="6461416"/>
            <a:ext cx="16230600" cy="2800767"/>
          </a:xfrm>
          <a:prstGeom prst="rect">
            <a:avLst/>
          </a:prstGeom>
          <a:noFill/>
        </p:spPr>
        <p:txBody>
          <a:bodyPr wrap="square" rtlCol="0">
            <a:spAutoFit/>
          </a:bodyPr>
          <a:lstStyle/>
          <a:p>
            <a:pPr algn="ctr"/>
            <a:r>
              <a:rPr kumimoji="1" lang="ja-JP" altLang="en-US" sz="4400" dirty="0"/>
              <a:t>設備や建物は、購入した年だけでなく、数カ月・数年単位で収益を生み出すため、「耐用年数」に応じて費用を計上します。収益と費用の発生タイミングを一致させ、その企業の力を正確に測るための会計ルールです。</a:t>
            </a:r>
          </a:p>
        </p:txBody>
      </p:sp>
    </p:spTree>
    <p:extLst>
      <p:ext uri="{BB962C8B-B14F-4D97-AF65-F5344CB8AC3E}">
        <p14:creationId xmlns:p14="http://schemas.microsoft.com/office/powerpoint/2010/main" val="2444491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a:extLst>
              <a:ext uri="{FF2B5EF4-FFF2-40B4-BE49-F238E27FC236}">
                <a16:creationId xmlns:a16="http://schemas.microsoft.com/office/drawing/2014/main" id="{D4D010F2-2397-4833-A7C4-60AA2B999151}"/>
              </a:ext>
            </a:extLst>
          </p:cNvPr>
          <p:cNvSpPr txBox="1"/>
          <p:nvPr/>
        </p:nvSpPr>
        <p:spPr>
          <a:xfrm>
            <a:off x="609600" y="152432"/>
            <a:ext cx="16992600" cy="769441"/>
          </a:xfrm>
          <a:prstGeom prst="rect">
            <a:avLst/>
          </a:prstGeom>
          <a:noFill/>
        </p:spPr>
        <p:txBody>
          <a:bodyPr wrap="square" rtlCol="0">
            <a:spAutoFit/>
          </a:bodyPr>
          <a:lstStyle/>
          <a:p>
            <a:pPr algn="ctr"/>
            <a:r>
              <a:rPr kumimoji="1" lang="ja-JP" altLang="en-US" sz="4400" b="1" u="sng" dirty="0"/>
              <a:t>減価償却方法は？</a:t>
            </a:r>
            <a:endParaRPr kumimoji="1" lang="en-US" altLang="ja-JP" sz="4400" b="1" u="sng" dirty="0"/>
          </a:p>
        </p:txBody>
      </p:sp>
      <p:sp>
        <p:nvSpPr>
          <p:cNvPr id="4" name="正方形/長方形 3">
            <a:extLst>
              <a:ext uri="{FF2B5EF4-FFF2-40B4-BE49-F238E27FC236}">
                <a16:creationId xmlns:a16="http://schemas.microsoft.com/office/drawing/2014/main" id="{ACEAD94C-60CB-402B-87C5-0682E82EF8EF}"/>
              </a:ext>
            </a:extLst>
          </p:cNvPr>
          <p:cNvSpPr/>
          <p:nvPr/>
        </p:nvSpPr>
        <p:spPr>
          <a:xfrm>
            <a:off x="471055" y="1409701"/>
            <a:ext cx="2590800" cy="769441"/>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直接法</a:t>
            </a:r>
          </a:p>
        </p:txBody>
      </p:sp>
      <p:sp>
        <p:nvSpPr>
          <p:cNvPr id="12" name="正方形/長方形 11">
            <a:extLst>
              <a:ext uri="{FF2B5EF4-FFF2-40B4-BE49-F238E27FC236}">
                <a16:creationId xmlns:a16="http://schemas.microsoft.com/office/drawing/2014/main" id="{5581B24E-C43F-4042-B9B5-5F04FCBDD520}"/>
              </a:ext>
            </a:extLst>
          </p:cNvPr>
          <p:cNvSpPr/>
          <p:nvPr/>
        </p:nvSpPr>
        <p:spPr>
          <a:xfrm>
            <a:off x="9642763" y="1406236"/>
            <a:ext cx="2590800" cy="769441"/>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間接法</a:t>
            </a:r>
          </a:p>
        </p:txBody>
      </p:sp>
      <p:graphicFrame>
        <p:nvGraphicFramePr>
          <p:cNvPr id="13" name="表 12">
            <a:extLst>
              <a:ext uri="{FF2B5EF4-FFF2-40B4-BE49-F238E27FC236}">
                <a16:creationId xmlns:a16="http://schemas.microsoft.com/office/drawing/2014/main" id="{16F303E1-B138-476B-862F-D1B29429BCDB}"/>
              </a:ext>
            </a:extLst>
          </p:cNvPr>
          <p:cNvGraphicFramePr>
            <a:graphicFrameLocks noGrp="1"/>
          </p:cNvGraphicFramePr>
          <p:nvPr>
            <p:extLst>
              <p:ext uri="{D42A27DB-BD31-4B8C-83A1-F6EECF244321}">
                <p14:modId xmlns:p14="http://schemas.microsoft.com/office/powerpoint/2010/main" val="222484055"/>
              </p:ext>
            </p:extLst>
          </p:nvPr>
        </p:nvGraphicFramePr>
        <p:xfrm>
          <a:off x="471055" y="2563093"/>
          <a:ext cx="7682344" cy="1828800"/>
        </p:xfrm>
        <a:graphic>
          <a:graphicData uri="http://schemas.openxmlformats.org/drawingml/2006/table">
            <a:tbl>
              <a:tblPr firstRow="1" bandRow="1">
                <a:tableStyleId>{5C22544A-7EE6-4342-B048-85BDC9FD1C3A}</a:tableStyleId>
              </a:tblPr>
              <a:tblGrid>
                <a:gridCol w="1920586">
                  <a:extLst>
                    <a:ext uri="{9D8B030D-6E8A-4147-A177-3AD203B41FA5}">
                      <a16:colId xmlns:a16="http://schemas.microsoft.com/office/drawing/2014/main" val="4262114643"/>
                    </a:ext>
                  </a:extLst>
                </a:gridCol>
                <a:gridCol w="1920586">
                  <a:extLst>
                    <a:ext uri="{9D8B030D-6E8A-4147-A177-3AD203B41FA5}">
                      <a16:colId xmlns:a16="http://schemas.microsoft.com/office/drawing/2014/main" val="2759163232"/>
                    </a:ext>
                  </a:extLst>
                </a:gridCol>
                <a:gridCol w="1920586">
                  <a:extLst>
                    <a:ext uri="{9D8B030D-6E8A-4147-A177-3AD203B41FA5}">
                      <a16:colId xmlns:a16="http://schemas.microsoft.com/office/drawing/2014/main" val="487501093"/>
                    </a:ext>
                  </a:extLst>
                </a:gridCol>
                <a:gridCol w="1920586">
                  <a:extLst>
                    <a:ext uri="{9D8B030D-6E8A-4147-A177-3AD203B41FA5}">
                      <a16:colId xmlns:a16="http://schemas.microsoft.com/office/drawing/2014/main" val="2708463579"/>
                    </a:ext>
                  </a:extLst>
                </a:gridCol>
              </a:tblGrid>
              <a:tr h="848341">
                <a:tc gridSpan="2">
                  <a:txBody>
                    <a:bodyPr/>
                    <a:lstStyle/>
                    <a:p>
                      <a:pPr algn="ctr"/>
                      <a:r>
                        <a:rPr kumimoji="1" lang="ja-JP" altLang="en-US" sz="3200" dirty="0"/>
                        <a:t>借方</a:t>
                      </a:r>
                    </a:p>
                  </a:txBody>
                  <a:tcPr anchor="ctr"/>
                </a:tc>
                <a:tc hMerge="1">
                  <a:txBody>
                    <a:bodyPr/>
                    <a:lstStyle/>
                    <a:p>
                      <a:endParaRPr kumimoji="1" lang="ja-JP" altLang="en-US" dirty="0"/>
                    </a:p>
                  </a:txBody>
                  <a:tcPr/>
                </a:tc>
                <a:tc gridSpan="2">
                  <a:txBody>
                    <a:bodyPr/>
                    <a:lstStyle/>
                    <a:p>
                      <a:pPr algn="ctr"/>
                      <a:r>
                        <a:rPr kumimoji="1" lang="ja-JP" altLang="en-US" sz="3200" dirty="0"/>
                        <a:t>貸方</a:t>
                      </a:r>
                    </a:p>
                  </a:txBody>
                  <a:tcPr anchor="ctr"/>
                </a:tc>
                <a:tc hMerge="1">
                  <a:txBody>
                    <a:bodyPr/>
                    <a:lstStyle/>
                    <a:p>
                      <a:endParaRPr kumimoji="1" lang="ja-JP" altLang="en-US" dirty="0"/>
                    </a:p>
                  </a:txBody>
                  <a:tcPr/>
                </a:tc>
                <a:extLst>
                  <a:ext uri="{0D108BD9-81ED-4DB2-BD59-A6C34878D82A}">
                    <a16:rowId xmlns:a16="http://schemas.microsoft.com/office/drawing/2014/main" val="2120561885"/>
                  </a:ext>
                </a:extLst>
              </a:tr>
              <a:tr h="980459">
                <a:tc>
                  <a:txBody>
                    <a:bodyPr/>
                    <a:lstStyle/>
                    <a:p>
                      <a:pPr algn="ctr"/>
                      <a:r>
                        <a:rPr kumimoji="1" lang="ja-JP" altLang="en-US" sz="2400" dirty="0">
                          <a:solidFill>
                            <a:schemeClr val="tx1"/>
                          </a:solidFill>
                        </a:rPr>
                        <a:t>減価償却費</a:t>
                      </a:r>
                      <a:endParaRPr kumimoji="1" lang="en-US" altLang="ja-JP" sz="2400" dirty="0">
                        <a:solidFill>
                          <a:schemeClr val="tx1"/>
                        </a:solidFill>
                      </a:endParaRPr>
                    </a:p>
                    <a:p>
                      <a:pPr algn="ctr"/>
                      <a:r>
                        <a:rPr kumimoji="1" lang="ja-JP" altLang="en-US" sz="2400" dirty="0"/>
                        <a:t>（費用＋）</a:t>
                      </a:r>
                      <a:endParaRPr kumimoji="1" lang="en-US" altLang="ja-JP" sz="2400" dirty="0">
                        <a:solidFill>
                          <a:schemeClr val="tx1"/>
                        </a:solidFill>
                      </a:endParaRPr>
                    </a:p>
                  </a:txBody>
                  <a:tcPr anchor="ctr"/>
                </a:tc>
                <a:tc>
                  <a:txBody>
                    <a:bodyPr/>
                    <a:lstStyle/>
                    <a:p>
                      <a:pPr algn="ctr"/>
                      <a:r>
                        <a:rPr kumimoji="1" lang="en-US" altLang="ja-JP" sz="2400" dirty="0">
                          <a:solidFill>
                            <a:schemeClr val="tx1"/>
                          </a:solidFill>
                        </a:rPr>
                        <a:t>100,000</a:t>
                      </a:r>
                      <a:r>
                        <a:rPr kumimoji="1" lang="ja-JP" altLang="en-US" sz="2400" dirty="0">
                          <a:solidFill>
                            <a:schemeClr val="tx1"/>
                          </a:solidFill>
                        </a:rPr>
                        <a:t>円</a:t>
                      </a:r>
                    </a:p>
                  </a:txBody>
                  <a:tcPr anchor="ctr"/>
                </a:tc>
                <a:tc>
                  <a:txBody>
                    <a:bodyPr/>
                    <a:lstStyle/>
                    <a:p>
                      <a:pPr algn="ctr"/>
                      <a:r>
                        <a:rPr kumimoji="1" lang="ja-JP" altLang="en-US" sz="2400" dirty="0">
                          <a:solidFill>
                            <a:schemeClr val="tx1"/>
                          </a:solidFill>
                        </a:rPr>
                        <a:t>機械設備</a:t>
                      </a:r>
                      <a:endParaRPr kumimoji="1" lang="en-US" altLang="ja-JP" sz="2400" dirty="0">
                        <a:solidFill>
                          <a:schemeClr val="tx1"/>
                        </a:solidFill>
                      </a:endParaRPr>
                    </a:p>
                    <a:p>
                      <a:pPr algn="ctr"/>
                      <a:r>
                        <a:rPr kumimoji="1" lang="ja-JP" altLang="en-US" sz="2400" dirty="0"/>
                        <a:t>（資産－）</a:t>
                      </a:r>
                      <a:endParaRPr kumimoji="1" lang="ja-JP" altLang="en-US" sz="24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a:solidFill>
                            <a:schemeClr val="tx1"/>
                          </a:solidFill>
                        </a:rPr>
                        <a:t>100,000</a:t>
                      </a:r>
                      <a:r>
                        <a:rPr kumimoji="1" lang="ja-JP" altLang="en-US" sz="2400" dirty="0">
                          <a:solidFill>
                            <a:schemeClr val="tx1"/>
                          </a:solidFill>
                        </a:rPr>
                        <a:t>円</a:t>
                      </a:r>
                    </a:p>
                  </a:txBody>
                  <a:tcPr anchor="ctr"/>
                </a:tc>
                <a:extLst>
                  <a:ext uri="{0D108BD9-81ED-4DB2-BD59-A6C34878D82A}">
                    <a16:rowId xmlns:a16="http://schemas.microsoft.com/office/drawing/2014/main" val="2641389420"/>
                  </a:ext>
                </a:extLst>
              </a:tr>
            </a:tbl>
          </a:graphicData>
        </a:graphic>
      </p:graphicFrame>
      <p:graphicFrame>
        <p:nvGraphicFramePr>
          <p:cNvPr id="14" name="表 13">
            <a:extLst>
              <a:ext uri="{FF2B5EF4-FFF2-40B4-BE49-F238E27FC236}">
                <a16:creationId xmlns:a16="http://schemas.microsoft.com/office/drawing/2014/main" id="{09D414CB-1986-4951-9D4B-B4D24B260BD1}"/>
              </a:ext>
            </a:extLst>
          </p:cNvPr>
          <p:cNvGraphicFramePr>
            <a:graphicFrameLocks noGrp="1"/>
          </p:cNvGraphicFramePr>
          <p:nvPr>
            <p:extLst>
              <p:ext uri="{D42A27DB-BD31-4B8C-83A1-F6EECF244321}">
                <p14:modId xmlns:p14="http://schemas.microsoft.com/office/powerpoint/2010/main" val="3590251362"/>
              </p:ext>
            </p:extLst>
          </p:nvPr>
        </p:nvGraphicFramePr>
        <p:xfrm>
          <a:off x="9691256" y="2563093"/>
          <a:ext cx="8368144" cy="1828800"/>
        </p:xfrm>
        <a:graphic>
          <a:graphicData uri="http://schemas.openxmlformats.org/drawingml/2006/table">
            <a:tbl>
              <a:tblPr firstRow="1" bandRow="1">
                <a:tableStyleId>{5C22544A-7EE6-4342-B048-85BDC9FD1C3A}</a:tableStyleId>
              </a:tblPr>
              <a:tblGrid>
                <a:gridCol w="2092036">
                  <a:extLst>
                    <a:ext uri="{9D8B030D-6E8A-4147-A177-3AD203B41FA5}">
                      <a16:colId xmlns:a16="http://schemas.microsoft.com/office/drawing/2014/main" val="4262114643"/>
                    </a:ext>
                  </a:extLst>
                </a:gridCol>
                <a:gridCol w="1641765">
                  <a:extLst>
                    <a:ext uri="{9D8B030D-6E8A-4147-A177-3AD203B41FA5}">
                      <a16:colId xmlns:a16="http://schemas.microsoft.com/office/drawing/2014/main" val="2759163232"/>
                    </a:ext>
                  </a:extLst>
                </a:gridCol>
                <a:gridCol w="2542307">
                  <a:extLst>
                    <a:ext uri="{9D8B030D-6E8A-4147-A177-3AD203B41FA5}">
                      <a16:colId xmlns:a16="http://schemas.microsoft.com/office/drawing/2014/main" val="487501093"/>
                    </a:ext>
                  </a:extLst>
                </a:gridCol>
                <a:gridCol w="2092036">
                  <a:extLst>
                    <a:ext uri="{9D8B030D-6E8A-4147-A177-3AD203B41FA5}">
                      <a16:colId xmlns:a16="http://schemas.microsoft.com/office/drawing/2014/main" val="2708463579"/>
                    </a:ext>
                  </a:extLst>
                </a:gridCol>
              </a:tblGrid>
              <a:tr h="848341">
                <a:tc gridSpan="2">
                  <a:txBody>
                    <a:bodyPr/>
                    <a:lstStyle/>
                    <a:p>
                      <a:pPr algn="ctr"/>
                      <a:r>
                        <a:rPr kumimoji="1" lang="ja-JP" altLang="en-US" sz="3200" dirty="0"/>
                        <a:t>借方</a:t>
                      </a:r>
                    </a:p>
                  </a:txBody>
                  <a:tcPr anchor="ctr"/>
                </a:tc>
                <a:tc hMerge="1">
                  <a:txBody>
                    <a:bodyPr/>
                    <a:lstStyle/>
                    <a:p>
                      <a:endParaRPr kumimoji="1" lang="ja-JP" altLang="en-US" dirty="0"/>
                    </a:p>
                  </a:txBody>
                  <a:tcPr/>
                </a:tc>
                <a:tc gridSpan="2">
                  <a:txBody>
                    <a:bodyPr/>
                    <a:lstStyle/>
                    <a:p>
                      <a:pPr algn="ctr"/>
                      <a:r>
                        <a:rPr kumimoji="1" lang="ja-JP" altLang="en-US" sz="3200" dirty="0"/>
                        <a:t>貸方</a:t>
                      </a:r>
                    </a:p>
                  </a:txBody>
                  <a:tcPr anchor="ctr"/>
                </a:tc>
                <a:tc hMerge="1">
                  <a:txBody>
                    <a:bodyPr/>
                    <a:lstStyle/>
                    <a:p>
                      <a:endParaRPr kumimoji="1" lang="ja-JP" altLang="en-US" dirty="0"/>
                    </a:p>
                  </a:txBody>
                  <a:tcPr/>
                </a:tc>
                <a:extLst>
                  <a:ext uri="{0D108BD9-81ED-4DB2-BD59-A6C34878D82A}">
                    <a16:rowId xmlns:a16="http://schemas.microsoft.com/office/drawing/2014/main" val="2120561885"/>
                  </a:ext>
                </a:extLst>
              </a:tr>
              <a:tr h="980459">
                <a:tc>
                  <a:txBody>
                    <a:bodyPr/>
                    <a:lstStyle/>
                    <a:p>
                      <a:pPr algn="ctr"/>
                      <a:r>
                        <a:rPr kumimoji="1" lang="ja-JP" altLang="en-US" sz="2400" dirty="0">
                          <a:solidFill>
                            <a:schemeClr val="tx1"/>
                          </a:solidFill>
                        </a:rPr>
                        <a:t>減価償却費</a:t>
                      </a:r>
                      <a:endParaRPr kumimoji="1" lang="en-US" altLang="ja-JP" sz="2400" dirty="0">
                        <a:solidFill>
                          <a:schemeClr val="tx1"/>
                        </a:solidFill>
                      </a:endParaRPr>
                    </a:p>
                    <a:p>
                      <a:pPr algn="ctr"/>
                      <a:r>
                        <a:rPr kumimoji="1" lang="ja-JP" altLang="en-US" sz="2400" dirty="0"/>
                        <a:t>（費用＋）</a:t>
                      </a:r>
                      <a:endParaRPr kumimoji="1" lang="en-US" altLang="ja-JP" sz="2400" dirty="0">
                        <a:solidFill>
                          <a:schemeClr val="tx1"/>
                        </a:solidFill>
                      </a:endParaRPr>
                    </a:p>
                  </a:txBody>
                  <a:tcPr anchor="ctr"/>
                </a:tc>
                <a:tc>
                  <a:txBody>
                    <a:bodyPr/>
                    <a:lstStyle/>
                    <a:p>
                      <a:pPr algn="ctr"/>
                      <a:r>
                        <a:rPr kumimoji="1" lang="en-US" altLang="ja-JP" sz="2400" dirty="0">
                          <a:solidFill>
                            <a:schemeClr val="tx1"/>
                          </a:solidFill>
                        </a:rPr>
                        <a:t>100,000</a:t>
                      </a:r>
                      <a:r>
                        <a:rPr kumimoji="1" lang="ja-JP" altLang="en-US" sz="2400" dirty="0">
                          <a:solidFill>
                            <a:schemeClr val="tx1"/>
                          </a:solidFill>
                        </a:rPr>
                        <a:t>円</a:t>
                      </a:r>
                    </a:p>
                  </a:txBody>
                  <a:tcPr anchor="ctr"/>
                </a:tc>
                <a:tc>
                  <a:txBody>
                    <a:bodyPr/>
                    <a:lstStyle/>
                    <a:p>
                      <a:pPr algn="ctr"/>
                      <a:r>
                        <a:rPr kumimoji="1" lang="ja-JP" altLang="en-US" sz="2400" dirty="0">
                          <a:solidFill>
                            <a:schemeClr val="tx1"/>
                          </a:solidFill>
                        </a:rPr>
                        <a:t>減価償却累計額</a:t>
                      </a:r>
                      <a:endParaRPr kumimoji="1" lang="en-US" altLang="ja-JP" sz="2400" dirty="0">
                        <a:solidFill>
                          <a:schemeClr val="tx1"/>
                        </a:solidFill>
                      </a:endParaRPr>
                    </a:p>
                    <a:p>
                      <a:pPr algn="ctr"/>
                      <a:r>
                        <a:rPr kumimoji="1" lang="ja-JP" altLang="en-US" sz="2400" dirty="0"/>
                        <a:t>（資産－）</a:t>
                      </a:r>
                      <a:endParaRPr kumimoji="1" lang="ja-JP" altLang="en-US" sz="24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a:solidFill>
                            <a:schemeClr val="tx1"/>
                          </a:solidFill>
                        </a:rPr>
                        <a:t>100,000</a:t>
                      </a:r>
                      <a:r>
                        <a:rPr kumimoji="1" lang="ja-JP" altLang="en-US" sz="2400" dirty="0">
                          <a:solidFill>
                            <a:schemeClr val="tx1"/>
                          </a:solidFill>
                        </a:rPr>
                        <a:t>円</a:t>
                      </a:r>
                    </a:p>
                  </a:txBody>
                  <a:tcPr anchor="ctr"/>
                </a:tc>
                <a:extLst>
                  <a:ext uri="{0D108BD9-81ED-4DB2-BD59-A6C34878D82A}">
                    <a16:rowId xmlns:a16="http://schemas.microsoft.com/office/drawing/2014/main" val="2641389420"/>
                  </a:ext>
                </a:extLst>
              </a:tr>
            </a:tbl>
          </a:graphicData>
        </a:graphic>
      </p:graphicFrame>
      <p:sp>
        <p:nvSpPr>
          <p:cNvPr id="5" name="テキスト ボックス 4">
            <a:extLst>
              <a:ext uri="{FF2B5EF4-FFF2-40B4-BE49-F238E27FC236}">
                <a16:creationId xmlns:a16="http://schemas.microsoft.com/office/drawing/2014/main" id="{70593D06-7C0D-4477-A8DA-D72A18BD50E7}"/>
              </a:ext>
            </a:extLst>
          </p:cNvPr>
          <p:cNvSpPr txBox="1"/>
          <p:nvPr/>
        </p:nvSpPr>
        <p:spPr>
          <a:xfrm>
            <a:off x="471055" y="4591178"/>
            <a:ext cx="8701421" cy="584775"/>
          </a:xfrm>
          <a:prstGeom prst="rect">
            <a:avLst/>
          </a:prstGeom>
          <a:noFill/>
        </p:spPr>
        <p:txBody>
          <a:bodyPr wrap="none" rtlCol="0">
            <a:spAutoFit/>
          </a:bodyPr>
          <a:lstStyle/>
          <a:p>
            <a:r>
              <a:rPr kumimoji="1" lang="ja-JP" altLang="en-US" sz="3200" dirty="0"/>
              <a:t>減価償却費を、直接資産の価値から減らす方法。</a:t>
            </a:r>
          </a:p>
        </p:txBody>
      </p:sp>
      <p:sp>
        <p:nvSpPr>
          <p:cNvPr id="15" name="テキスト ボックス 14">
            <a:extLst>
              <a:ext uri="{FF2B5EF4-FFF2-40B4-BE49-F238E27FC236}">
                <a16:creationId xmlns:a16="http://schemas.microsoft.com/office/drawing/2014/main" id="{136CBCD8-2430-4A08-9540-A1EAC8A7B6C2}"/>
              </a:ext>
            </a:extLst>
          </p:cNvPr>
          <p:cNvSpPr txBox="1"/>
          <p:nvPr/>
        </p:nvSpPr>
        <p:spPr>
          <a:xfrm>
            <a:off x="9642763" y="4591178"/>
            <a:ext cx="7752443" cy="584775"/>
          </a:xfrm>
          <a:prstGeom prst="rect">
            <a:avLst/>
          </a:prstGeom>
          <a:noFill/>
        </p:spPr>
        <p:txBody>
          <a:bodyPr wrap="none" rtlCol="0">
            <a:spAutoFit/>
          </a:bodyPr>
          <a:lstStyle/>
          <a:p>
            <a:r>
              <a:rPr kumimoji="1" lang="ja-JP" altLang="en-US" sz="3200" dirty="0"/>
              <a:t>減価償却費を、累計額として算出する方法。</a:t>
            </a:r>
          </a:p>
        </p:txBody>
      </p:sp>
      <p:sp>
        <p:nvSpPr>
          <p:cNvPr id="16" name="正方形/長方形 15">
            <a:extLst>
              <a:ext uri="{FF2B5EF4-FFF2-40B4-BE49-F238E27FC236}">
                <a16:creationId xmlns:a16="http://schemas.microsoft.com/office/drawing/2014/main" id="{DE224674-7502-4974-8658-3E5197B6A02C}"/>
              </a:ext>
            </a:extLst>
          </p:cNvPr>
          <p:cNvSpPr/>
          <p:nvPr/>
        </p:nvSpPr>
        <p:spPr>
          <a:xfrm>
            <a:off x="609600" y="5752564"/>
            <a:ext cx="3657600" cy="769441"/>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定額法と定率法</a:t>
            </a:r>
          </a:p>
        </p:txBody>
      </p:sp>
      <p:sp>
        <p:nvSpPr>
          <p:cNvPr id="18" name="テキスト ボックス 17">
            <a:extLst>
              <a:ext uri="{FF2B5EF4-FFF2-40B4-BE49-F238E27FC236}">
                <a16:creationId xmlns:a16="http://schemas.microsoft.com/office/drawing/2014/main" id="{42594A18-120B-4C84-A49B-630CDFCFF58E}"/>
              </a:ext>
            </a:extLst>
          </p:cNvPr>
          <p:cNvSpPr txBox="1"/>
          <p:nvPr/>
        </p:nvSpPr>
        <p:spPr>
          <a:xfrm>
            <a:off x="491837" y="6772453"/>
            <a:ext cx="17796163" cy="1077218"/>
          </a:xfrm>
          <a:prstGeom prst="rect">
            <a:avLst/>
          </a:prstGeom>
          <a:noFill/>
        </p:spPr>
        <p:txBody>
          <a:bodyPr wrap="square" rtlCol="0">
            <a:spAutoFit/>
          </a:bodyPr>
          <a:lstStyle/>
          <a:p>
            <a:r>
              <a:rPr kumimoji="1" lang="ja-JP" altLang="en-US" sz="3200" b="1" dirty="0">
                <a:solidFill>
                  <a:srgbClr val="0070C0"/>
                </a:solidFill>
              </a:rPr>
              <a:t>・定額法</a:t>
            </a:r>
            <a:r>
              <a:rPr kumimoji="1" lang="ja-JP" altLang="en-US" sz="3200" b="1" dirty="0"/>
              <a:t>：</a:t>
            </a:r>
            <a:r>
              <a:rPr kumimoji="1" lang="ja-JP" altLang="en-US" sz="3200" dirty="0"/>
              <a:t>毎年、一定額を減価償却費として計上していく方法。年ごとに、価値が減りにくい減価償却資産に適用する傾向がある。（例、車、建物、など）</a:t>
            </a:r>
            <a:endParaRPr kumimoji="1" lang="en-US" altLang="ja-JP" sz="3200" dirty="0"/>
          </a:p>
        </p:txBody>
      </p:sp>
      <p:sp>
        <p:nvSpPr>
          <p:cNvPr id="19" name="テキスト ボックス 18">
            <a:extLst>
              <a:ext uri="{FF2B5EF4-FFF2-40B4-BE49-F238E27FC236}">
                <a16:creationId xmlns:a16="http://schemas.microsoft.com/office/drawing/2014/main" id="{64C8D7BF-B0E7-4ADC-9CB9-EA04FBA8972A}"/>
              </a:ext>
            </a:extLst>
          </p:cNvPr>
          <p:cNvSpPr txBox="1"/>
          <p:nvPr/>
        </p:nvSpPr>
        <p:spPr>
          <a:xfrm>
            <a:off x="491837" y="8333482"/>
            <a:ext cx="17796163" cy="1077218"/>
          </a:xfrm>
          <a:prstGeom prst="rect">
            <a:avLst/>
          </a:prstGeom>
          <a:noFill/>
        </p:spPr>
        <p:txBody>
          <a:bodyPr wrap="square" rtlCol="0">
            <a:spAutoFit/>
          </a:bodyPr>
          <a:lstStyle/>
          <a:p>
            <a:r>
              <a:rPr kumimoji="1" lang="ja-JP" altLang="en-US" sz="3200" b="1" dirty="0">
                <a:solidFill>
                  <a:srgbClr val="0070C0"/>
                </a:solidFill>
              </a:rPr>
              <a:t>・定率法：</a:t>
            </a:r>
            <a:r>
              <a:rPr kumimoji="1" lang="ja-JP" altLang="en-US" sz="3200" dirty="0"/>
              <a:t>毎年、償却残高の一定率を減価償却費として計上していく方法。時間が経過していくごとに、価値が大きく減っていく設備に適用する傾向がある。（例、液晶テレビの工場、パソコン、など）</a:t>
            </a:r>
          </a:p>
        </p:txBody>
      </p:sp>
      <p:cxnSp>
        <p:nvCxnSpPr>
          <p:cNvPr id="7" name="直線コネクタ 6">
            <a:extLst>
              <a:ext uri="{FF2B5EF4-FFF2-40B4-BE49-F238E27FC236}">
                <a16:creationId xmlns:a16="http://schemas.microsoft.com/office/drawing/2014/main" id="{616D68BF-30CD-40CB-B9D6-54B59F3864B5}"/>
              </a:ext>
            </a:extLst>
          </p:cNvPr>
          <p:cNvCxnSpPr/>
          <p:nvPr/>
        </p:nvCxnSpPr>
        <p:spPr>
          <a:xfrm>
            <a:off x="457200" y="5372100"/>
            <a:ext cx="17602200"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7703BE50-25D9-4400-9D1E-0EF70FD522F6}"/>
              </a:ext>
            </a:extLst>
          </p:cNvPr>
          <p:cNvSpPr txBox="1"/>
          <p:nvPr/>
        </p:nvSpPr>
        <p:spPr>
          <a:xfrm>
            <a:off x="7746718" y="9709845"/>
            <a:ext cx="10548209" cy="369332"/>
          </a:xfrm>
          <a:prstGeom prst="rect">
            <a:avLst/>
          </a:prstGeom>
          <a:noFill/>
        </p:spPr>
        <p:txBody>
          <a:bodyPr wrap="none" rtlCol="0">
            <a:spAutoFit/>
          </a:bodyPr>
          <a:lstStyle/>
          <a:p>
            <a:r>
              <a:rPr kumimoji="1" lang="ja-JP" altLang="en-US" dirty="0"/>
              <a:t>詳しい計算方法はこちら：</a:t>
            </a:r>
            <a:r>
              <a:rPr kumimoji="1" lang="en-US" altLang="ja-JP" dirty="0">
                <a:hlinkClick r:id="rId3"/>
              </a:rPr>
              <a:t>https://corp.infomart.co.jp/seikyu/column/detail.html?itemid=1242&amp;dispmid=417</a:t>
            </a:r>
            <a:r>
              <a:rPr kumimoji="1" lang="ja-JP" altLang="en-US" dirty="0"/>
              <a:t>　</a:t>
            </a:r>
          </a:p>
        </p:txBody>
      </p:sp>
    </p:spTree>
    <p:extLst>
      <p:ext uri="{BB962C8B-B14F-4D97-AF65-F5344CB8AC3E}">
        <p14:creationId xmlns:p14="http://schemas.microsoft.com/office/powerpoint/2010/main" val="2507714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a:extLst>
              <a:ext uri="{FF2B5EF4-FFF2-40B4-BE49-F238E27FC236}">
                <a16:creationId xmlns:a16="http://schemas.microsoft.com/office/drawing/2014/main" id="{D4D010F2-2397-4833-A7C4-60AA2B999151}"/>
              </a:ext>
            </a:extLst>
          </p:cNvPr>
          <p:cNvSpPr txBox="1"/>
          <p:nvPr/>
        </p:nvSpPr>
        <p:spPr>
          <a:xfrm>
            <a:off x="428625" y="190500"/>
            <a:ext cx="17430750" cy="2554545"/>
          </a:xfrm>
          <a:prstGeom prst="rect">
            <a:avLst/>
          </a:prstGeom>
          <a:noFill/>
        </p:spPr>
        <p:txBody>
          <a:bodyPr wrap="square" rtlCol="0">
            <a:spAutoFit/>
          </a:bodyPr>
          <a:lstStyle/>
          <a:p>
            <a:pPr algn="ctr"/>
            <a:r>
              <a:rPr kumimoji="1" lang="en-US" altLang="ja-JP" sz="4000" dirty="0"/>
              <a:t>【</a:t>
            </a:r>
            <a:r>
              <a:rPr kumimoji="1" lang="ja-JP" altLang="en-US" sz="4000" dirty="0"/>
              <a:t>問１４：減価償却１</a:t>
            </a:r>
            <a:r>
              <a:rPr kumimoji="1" lang="en-US" altLang="ja-JP" sz="4000" dirty="0"/>
              <a:t>】</a:t>
            </a:r>
            <a:r>
              <a:rPr kumimoji="1" lang="ja-JP" altLang="en-US" sz="4000" dirty="0"/>
              <a:t>以下の取引の仕訳をしてください。</a:t>
            </a:r>
            <a:endParaRPr kumimoji="1" lang="en-US" altLang="ja-JP" sz="4000" dirty="0"/>
          </a:p>
          <a:p>
            <a:pPr algn="ctr"/>
            <a:endParaRPr kumimoji="1" lang="en-US" altLang="ja-JP" sz="4000" dirty="0"/>
          </a:p>
          <a:p>
            <a:pPr algn="ctr"/>
            <a:r>
              <a:rPr kumimoji="1" lang="en-US" altLang="ja-JP" sz="4000" dirty="0"/>
              <a:t>×2</a:t>
            </a:r>
            <a:r>
              <a:rPr kumimoji="1" lang="ja-JP" altLang="en-US" sz="4000" dirty="0"/>
              <a:t>年</a:t>
            </a:r>
            <a:r>
              <a:rPr kumimoji="1" lang="en-US" altLang="ja-JP" sz="4000" dirty="0"/>
              <a:t>3</a:t>
            </a:r>
            <a:r>
              <a:rPr kumimoji="1" lang="ja-JP" altLang="en-US" sz="4000" dirty="0"/>
              <a:t>月</a:t>
            </a:r>
            <a:r>
              <a:rPr kumimoji="1" lang="en-US" altLang="ja-JP" sz="4000" dirty="0"/>
              <a:t>31</a:t>
            </a:r>
            <a:r>
              <a:rPr kumimoji="1" lang="ja-JP" altLang="en-US" sz="4000" dirty="0"/>
              <a:t>日、決算につき、建物（取得日：</a:t>
            </a:r>
            <a:r>
              <a:rPr kumimoji="1" lang="en-US" altLang="ja-JP" sz="4000" dirty="0"/>
              <a:t>×1</a:t>
            </a:r>
            <a:r>
              <a:rPr kumimoji="1" lang="ja-JP" altLang="en-US" sz="4000" dirty="0"/>
              <a:t>年</a:t>
            </a:r>
            <a:r>
              <a:rPr kumimoji="1" lang="en-US" altLang="ja-JP" sz="4000" dirty="0"/>
              <a:t>4</a:t>
            </a:r>
            <a:r>
              <a:rPr kumimoji="1" lang="ja-JP" altLang="en-US" sz="4000" dirty="0"/>
              <a:t>月</a:t>
            </a:r>
            <a:r>
              <a:rPr kumimoji="1" lang="en-US" altLang="ja-JP" sz="4000" dirty="0"/>
              <a:t>1</a:t>
            </a:r>
            <a:r>
              <a:rPr kumimoji="1" lang="ja-JP" altLang="en-US" sz="4000" dirty="0"/>
              <a:t>日、取得原価：</a:t>
            </a:r>
            <a:r>
              <a:rPr kumimoji="1" lang="en-US" altLang="ja-JP" sz="4000" dirty="0"/>
              <a:t>1,000,000</a:t>
            </a:r>
            <a:r>
              <a:rPr kumimoji="1" lang="ja-JP" altLang="en-US" sz="4000" dirty="0"/>
              <a:t>円、耐用年数：</a:t>
            </a:r>
            <a:r>
              <a:rPr kumimoji="1" lang="en-US" altLang="ja-JP" sz="4000" dirty="0"/>
              <a:t>10</a:t>
            </a:r>
            <a:r>
              <a:rPr kumimoji="1" lang="ja-JP" altLang="en-US" sz="4000" dirty="0"/>
              <a:t>年、残存価額：ゼロ、定額法、間接法）の減価償却を行う。</a:t>
            </a:r>
            <a:endParaRPr kumimoji="1" lang="en-US" altLang="ja-JP" sz="4000" dirty="0"/>
          </a:p>
        </p:txBody>
      </p:sp>
      <p:graphicFrame>
        <p:nvGraphicFramePr>
          <p:cNvPr id="4" name="表 3">
            <a:extLst>
              <a:ext uri="{FF2B5EF4-FFF2-40B4-BE49-F238E27FC236}">
                <a16:creationId xmlns:a16="http://schemas.microsoft.com/office/drawing/2014/main" id="{423A8F88-9135-4B73-A071-E27F4829D13B}"/>
              </a:ext>
            </a:extLst>
          </p:cNvPr>
          <p:cNvGraphicFramePr>
            <a:graphicFrameLocks noGrp="1"/>
          </p:cNvGraphicFramePr>
          <p:nvPr>
            <p:extLst>
              <p:ext uri="{D42A27DB-BD31-4B8C-83A1-F6EECF244321}">
                <p14:modId xmlns:p14="http://schemas.microsoft.com/office/powerpoint/2010/main" val="4121802082"/>
              </p:ext>
            </p:extLst>
          </p:nvPr>
        </p:nvGraphicFramePr>
        <p:xfrm>
          <a:off x="1819275" y="3495526"/>
          <a:ext cx="15011400" cy="2304134"/>
        </p:xfrm>
        <a:graphic>
          <a:graphicData uri="http://schemas.openxmlformats.org/drawingml/2006/table">
            <a:tbl>
              <a:tblPr firstRow="1" bandRow="1">
                <a:tableStyleId>{5C22544A-7EE6-4342-B048-85BDC9FD1C3A}</a:tableStyleId>
              </a:tblPr>
              <a:tblGrid>
                <a:gridCol w="3752850">
                  <a:extLst>
                    <a:ext uri="{9D8B030D-6E8A-4147-A177-3AD203B41FA5}">
                      <a16:colId xmlns:a16="http://schemas.microsoft.com/office/drawing/2014/main" val="4262114643"/>
                    </a:ext>
                  </a:extLst>
                </a:gridCol>
                <a:gridCol w="3752850">
                  <a:extLst>
                    <a:ext uri="{9D8B030D-6E8A-4147-A177-3AD203B41FA5}">
                      <a16:colId xmlns:a16="http://schemas.microsoft.com/office/drawing/2014/main" val="2759163232"/>
                    </a:ext>
                  </a:extLst>
                </a:gridCol>
                <a:gridCol w="3752850">
                  <a:extLst>
                    <a:ext uri="{9D8B030D-6E8A-4147-A177-3AD203B41FA5}">
                      <a16:colId xmlns:a16="http://schemas.microsoft.com/office/drawing/2014/main" val="487501093"/>
                    </a:ext>
                  </a:extLst>
                </a:gridCol>
                <a:gridCol w="3752850">
                  <a:extLst>
                    <a:ext uri="{9D8B030D-6E8A-4147-A177-3AD203B41FA5}">
                      <a16:colId xmlns:a16="http://schemas.microsoft.com/office/drawing/2014/main" val="2708463579"/>
                    </a:ext>
                  </a:extLst>
                </a:gridCol>
              </a:tblGrid>
              <a:tr h="1068838">
                <a:tc gridSpan="2">
                  <a:txBody>
                    <a:bodyPr/>
                    <a:lstStyle/>
                    <a:p>
                      <a:pPr algn="ctr"/>
                      <a:r>
                        <a:rPr kumimoji="1" lang="ja-JP" altLang="en-US" sz="3600" dirty="0"/>
                        <a:t>借方</a:t>
                      </a:r>
                    </a:p>
                  </a:txBody>
                  <a:tcPr anchor="ctr"/>
                </a:tc>
                <a:tc hMerge="1">
                  <a:txBody>
                    <a:bodyPr/>
                    <a:lstStyle/>
                    <a:p>
                      <a:endParaRPr kumimoji="1" lang="ja-JP" altLang="en-US" dirty="0"/>
                    </a:p>
                  </a:txBody>
                  <a:tcPr/>
                </a:tc>
                <a:tc gridSpan="2">
                  <a:txBody>
                    <a:bodyPr/>
                    <a:lstStyle/>
                    <a:p>
                      <a:pPr algn="ctr"/>
                      <a:r>
                        <a:rPr kumimoji="1" lang="ja-JP" altLang="en-US" sz="3600" dirty="0"/>
                        <a:t>貸方</a:t>
                      </a:r>
                    </a:p>
                  </a:txBody>
                  <a:tcPr anchor="ctr"/>
                </a:tc>
                <a:tc hMerge="1">
                  <a:txBody>
                    <a:bodyPr/>
                    <a:lstStyle/>
                    <a:p>
                      <a:endParaRPr kumimoji="1" lang="ja-JP" altLang="en-US" dirty="0"/>
                    </a:p>
                  </a:txBody>
                  <a:tcPr/>
                </a:tc>
                <a:extLst>
                  <a:ext uri="{0D108BD9-81ED-4DB2-BD59-A6C34878D82A}">
                    <a16:rowId xmlns:a16="http://schemas.microsoft.com/office/drawing/2014/main" val="2120561885"/>
                  </a:ext>
                </a:extLst>
              </a:tr>
              <a:tr h="1235296">
                <a:tc>
                  <a:txBody>
                    <a:bodyPr/>
                    <a:lstStyle/>
                    <a:p>
                      <a:pPr algn="ctr"/>
                      <a:endParaRPr kumimoji="1" lang="en-US" altLang="ja-JP" sz="2800" dirty="0">
                        <a:solidFill>
                          <a:schemeClr val="tx1"/>
                        </a:solidFill>
                      </a:endParaRPr>
                    </a:p>
                  </a:txBody>
                  <a:tcPr anchor="ctr"/>
                </a:tc>
                <a:tc>
                  <a:txBody>
                    <a:bodyPr/>
                    <a:lstStyle/>
                    <a:p>
                      <a:pPr algn="ctr"/>
                      <a:endParaRPr kumimoji="1" lang="ja-JP" altLang="en-US" sz="2800" dirty="0">
                        <a:solidFill>
                          <a:schemeClr val="tx1"/>
                        </a:solidFill>
                      </a:endParaRPr>
                    </a:p>
                  </a:txBody>
                  <a:tcPr anchor="ctr"/>
                </a:tc>
                <a:tc>
                  <a:txBody>
                    <a:bodyPr/>
                    <a:lstStyle/>
                    <a:p>
                      <a:pPr algn="ctr"/>
                      <a:endParaRPr kumimoji="1" lang="ja-JP" altLang="en-US" sz="28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800" dirty="0">
                        <a:solidFill>
                          <a:schemeClr val="tx1"/>
                        </a:solidFill>
                      </a:endParaRPr>
                    </a:p>
                  </a:txBody>
                  <a:tcPr anchor="ctr"/>
                </a:tc>
                <a:extLst>
                  <a:ext uri="{0D108BD9-81ED-4DB2-BD59-A6C34878D82A}">
                    <a16:rowId xmlns:a16="http://schemas.microsoft.com/office/drawing/2014/main" val="2641389420"/>
                  </a:ext>
                </a:extLst>
              </a:tr>
            </a:tbl>
          </a:graphicData>
        </a:graphic>
      </p:graphicFrame>
      <p:sp>
        <p:nvSpPr>
          <p:cNvPr id="6" name="テキスト ボックス 5">
            <a:extLst>
              <a:ext uri="{FF2B5EF4-FFF2-40B4-BE49-F238E27FC236}">
                <a16:creationId xmlns:a16="http://schemas.microsoft.com/office/drawing/2014/main" id="{E3D14444-731D-40B5-9291-DC7E4C243817}"/>
              </a:ext>
            </a:extLst>
          </p:cNvPr>
          <p:cNvSpPr txBox="1"/>
          <p:nvPr/>
        </p:nvSpPr>
        <p:spPr>
          <a:xfrm>
            <a:off x="609601" y="6340375"/>
            <a:ext cx="6096000" cy="3046988"/>
          </a:xfrm>
          <a:prstGeom prst="rect">
            <a:avLst/>
          </a:prstGeom>
          <a:noFill/>
        </p:spPr>
        <p:txBody>
          <a:bodyPr wrap="square" rtlCol="0">
            <a:spAutoFit/>
          </a:bodyPr>
          <a:lstStyle/>
          <a:p>
            <a:r>
              <a:rPr kumimoji="1" lang="ja-JP" altLang="en-US" sz="3200" b="1" dirty="0"/>
              <a:t>いずれかの勘定科目を使用</a:t>
            </a:r>
            <a:endParaRPr kumimoji="1" lang="en-US" altLang="ja-JP" sz="3200" b="1" dirty="0"/>
          </a:p>
          <a:p>
            <a:r>
              <a:rPr kumimoji="1" lang="ja-JP" altLang="en-US" sz="3200" dirty="0"/>
              <a:t>・現金</a:t>
            </a:r>
            <a:endParaRPr kumimoji="1" lang="en-US" altLang="ja-JP" sz="3200" dirty="0"/>
          </a:p>
          <a:p>
            <a:r>
              <a:rPr kumimoji="1" lang="ja-JP" altLang="en-US" sz="3200" dirty="0"/>
              <a:t>・建物</a:t>
            </a:r>
            <a:endParaRPr kumimoji="1" lang="en-US" altLang="ja-JP" sz="3200" dirty="0"/>
          </a:p>
          <a:p>
            <a:r>
              <a:rPr kumimoji="1" lang="ja-JP" altLang="en-US" sz="3200" dirty="0"/>
              <a:t>・減価償却費</a:t>
            </a:r>
            <a:endParaRPr kumimoji="1" lang="en-US" altLang="ja-JP" sz="3200" dirty="0"/>
          </a:p>
          <a:p>
            <a:r>
              <a:rPr kumimoji="1" lang="ja-JP" altLang="en-US" sz="3200" dirty="0"/>
              <a:t>・減価償却累計額</a:t>
            </a:r>
            <a:endParaRPr kumimoji="1" lang="en-US" altLang="ja-JP" sz="3200" dirty="0"/>
          </a:p>
          <a:p>
            <a:r>
              <a:rPr kumimoji="1" lang="ja-JP" altLang="en-US" sz="3200" dirty="0"/>
              <a:t>・固定資産売却損</a:t>
            </a:r>
            <a:endParaRPr kumimoji="1" lang="en-US" altLang="ja-JP" sz="3200" dirty="0"/>
          </a:p>
        </p:txBody>
      </p:sp>
    </p:spTree>
    <p:extLst>
      <p:ext uri="{BB962C8B-B14F-4D97-AF65-F5344CB8AC3E}">
        <p14:creationId xmlns:p14="http://schemas.microsoft.com/office/powerpoint/2010/main" val="3923682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a:extLst>
              <a:ext uri="{FF2B5EF4-FFF2-40B4-BE49-F238E27FC236}">
                <a16:creationId xmlns:a16="http://schemas.microsoft.com/office/drawing/2014/main" id="{D4D010F2-2397-4833-A7C4-60AA2B999151}"/>
              </a:ext>
            </a:extLst>
          </p:cNvPr>
          <p:cNvSpPr txBox="1"/>
          <p:nvPr/>
        </p:nvSpPr>
        <p:spPr>
          <a:xfrm>
            <a:off x="428625" y="190500"/>
            <a:ext cx="17430750" cy="2554545"/>
          </a:xfrm>
          <a:prstGeom prst="rect">
            <a:avLst/>
          </a:prstGeom>
          <a:noFill/>
        </p:spPr>
        <p:txBody>
          <a:bodyPr wrap="square" rtlCol="0">
            <a:spAutoFit/>
          </a:bodyPr>
          <a:lstStyle/>
          <a:p>
            <a:pPr algn="ctr"/>
            <a:r>
              <a:rPr kumimoji="1" lang="en-US" altLang="ja-JP" sz="4000" dirty="0"/>
              <a:t>【</a:t>
            </a:r>
            <a:r>
              <a:rPr kumimoji="1" lang="ja-JP" altLang="en-US" sz="4000" dirty="0"/>
              <a:t>問１５：減価償却２</a:t>
            </a:r>
            <a:r>
              <a:rPr kumimoji="1" lang="en-US" altLang="ja-JP" sz="4000" dirty="0"/>
              <a:t>】</a:t>
            </a:r>
            <a:r>
              <a:rPr kumimoji="1" lang="ja-JP" altLang="en-US" sz="4000" dirty="0"/>
              <a:t>以下の取引の仕訳をしてください。</a:t>
            </a:r>
            <a:endParaRPr kumimoji="1" lang="en-US" altLang="ja-JP" sz="4000" dirty="0"/>
          </a:p>
          <a:p>
            <a:pPr algn="ctr"/>
            <a:endParaRPr kumimoji="1" lang="en-US" altLang="ja-JP" sz="4000" dirty="0"/>
          </a:p>
          <a:p>
            <a:pPr algn="ctr"/>
            <a:r>
              <a:rPr kumimoji="1" lang="en-US" altLang="ja-JP" sz="4000" dirty="0"/>
              <a:t>×2</a:t>
            </a:r>
            <a:r>
              <a:rPr kumimoji="1" lang="ja-JP" altLang="en-US" sz="4000" dirty="0"/>
              <a:t>年</a:t>
            </a:r>
            <a:r>
              <a:rPr kumimoji="1" lang="en-US" altLang="ja-JP" sz="4000" dirty="0"/>
              <a:t>3</a:t>
            </a:r>
            <a:r>
              <a:rPr kumimoji="1" lang="ja-JP" altLang="en-US" sz="4000" dirty="0"/>
              <a:t>月</a:t>
            </a:r>
            <a:r>
              <a:rPr kumimoji="1" lang="en-US" altLang="ja-JP" sz="4000" dirty="0"/>
              <a:t>31</a:t>
            </a:r>
            <a:r>
              <a:rPr kumimoji="1" lang="ja-JP" altLang="en-US" sz="4000" dirty="0"/>
              <a:t>日、決算につき、パソコン（取得日：</a:t>
            </a:r>
            <a:r>
              <a:rPr kumimoji="1" lang="en-US" altLang="ja-JP" sz="4000" dirty="0"/>
              <a:t>×1</a:t>
            </a:r>
            <a:r>
              <a:rPr kumimoji="1" lang="ja-JP" altLang="en-US" sz="4000" dirty="0"/>
              <a:t>年</a:t>
            </a:r>
            <a:r>
              <a:rPr kumimoji="1" lang="en-US" altLang="ja-JP" sz="4000" dirty="0"/>
              <a:t>4</a:t>
            </a:r>
            <a:r>
              <a:rPr kumimoji="1" lang="ja-JP" altLang="en-US" sz="4000" dirty="0"/>
              <a:t>月</a:t>
            </a:r>
            <a:r>
              <a:rPr kumimoji="1" lang="en-US" altLang="ja-JP" sz="4000" dirty="0"/>
              <a:t>1</a:t>
            </a:r>
            <a:r>
              <a:rPr kumimoji="1" lang="ja-JP" altLang="en-US" sz="4000" dirty="0"/>
              <a:t>日、取得原価：</a:t>
            </a:r>
            <a:r>
              <a:rPr kumimoji="1" lang="en-US" altLang="ja-JP" sz="4000" dirty="0"/>
              <a:t>200,000</a:t>
            </a:r>
            <a:r>
              <a:rPr kumimoji="1" lang="ja-JP" altLang="en-US" sz="4000" dirty="0"/>
              <a:t>円、耐用年数：</a:t>
            </a:r>
            <a:r>
              <a:rPr kumimoji="1" lang="en-US" altLang="ja-JP" sz="4000" dirty="0"/>
              <a:t>5</a:t>
            </a:r>
            <a:r>
              <a:rPr kumimoji="1" lang="ja-JP" altLang="en-US" sz="4000" dirty="0"/>
              <a:t>年、残存価額：</a:t>
            </a:r>
            <a:r>
              <a:rPr kumimoji="1" lang="en-US" altLang="ja-JP" sz="4000" dirty="0"/>
              <a:t>20,000</a:t>
            </a:r>
            <a:r>
              <a:rPr kumimoji="1" lang="ja-JP" altLang="en-US" sz="4000" dirty="0"/>
              <a:t>円、定額法、間接法）の減価償却を行う。</a:t>
            </a:r>
            <a:endParaRPr kumimoji="1" lang="en-US" altLang="ja-JP" sz="4000" dirty="0"/>
          </a:p>
        </p:txBody>
      </p:sp>
      <p:graphicFrame>
        <p:nvGraphicFramePr>
          <p:cNvPr id="4" name="表 3">
            <a:extLst>
              <a:ext uri="{FF2B5EF4-FFF2-40B4-BE49-F238E27FC236}">
                <a16:creationId xmlns:a16="http://schemas.microsoft.com/office/drawing/2014/main" id="{423A8F88-9135-4B73-A071-E27F4829D13B}"/>
              </a:ext>
            </a:extLst>
          </p:cNvPr>
          <p:cNvGraphicFramePr>
            <a:graphicFrameLocks noGrp="1"/>
          </p:cNvGraphicFramePr>
          <p:nvPr>
            <p:extLst>
              <p:ext uri="{D42A27DB-BD31-4B8C-83A1-F6EECF244321}">
                <p14:modId xmlns:p14="http://schemas.microsoft.com/office/powerpoint/2010/main" val="2350943744"/>
              </p:ext>
            </p:extLst>
          </p:nvPr>
        </p:nvGraphicFramePr>
        <p:xfrm>
          <a:off x="1819275" y="3495526"/>
          <a:ext cx="15011400" cy="2304134"/>
        </p:xfrm>
        <a:graphic>
          <a:graphicData uri="http://schemas.openxmlformats.org/drawingml/2006/table">
            <a:tbl>
              <a:tblPr firstRow="1" bandRow="1">
                <a:tableStyleId>{5C22544A-7EE6-4342-B048-85BDC9FD1C3A}</a:tableStyleId>
              </a:tblPr>
              <a:tblGrid>
                <a:gridCol w="3752850">
                  <a:extLst>
                    <a:ext uri="{9D8B030D-6E8A-4147-A177-3AD203B41FA5}">
                      <a16:colId xmlns:a16="http://schemas.microsoft.com/office/drawing/2014/main" val="4262114643"/>
                    </a:ext>
                  </a:extLst>
                </a:gridCol>
                <a:gridCol w="3752850">
                  <a:extLst>
                    <a:ext uri="{9D8B030D-6E8A-4147-A177-3AD203B41FA5}">
                      <a16:colId xmlns:a16="http://schemas.microsoft.com/office/drawing/2014/main" val="2759163232"/>
                    </a:ext>
                  </a:extLst>
                </a:gridCol>
                <a:gridCol w="3752850">
                  <a:extLst>
                    <a:ext uri="{9D8B030D-6E8A-4147-A177-3AD203B41FA5}">
                      <a16:colId xmlns:a16="http://schemas.microsoft.com/office/drawing/2014/main" val="487501093"/>
                    </a:ext>
                  </a:extLst>
                </a:gridCol>
                <a:gridCol w="3752850">
                  <a:extLst>
                    <a:ext uri="{9D8B030D-6E8A-4147-A177-3AD203B41FA5}">
                      <a16:colId xmlns:a16="http://schemas.microsoft.com/office/drawing/2014/main" val="2708463579"/>
                    </a:ext>
                  </a:extLst>
                </a:gridCol>
              </a:tblGrid>
              <a:tr h="1068838">
                <a:tc gridSpan="2">
                  <a:txBody>
                    <a:bodyPr/>
                    <a:lstStyle/>
                    <a:p>
                      <a:pPr algn="ctr"/>
                      <a:r>
                        <a:rPr kumimoji="1" lang="ja-JP" altLang="en-US" sz="3600" dirty="0"/>
                        <a:t>借方</a:t>
                      </a:r>
                    </a:p>
                  </a:txBody>
                  <a:tcPr anchor="ctr"/>
                </a:tc>
                <a:tc hMerge="1">
                  <a:txBody>
                    <a:bodyPr/>
                    <a:lstStyle/>
                    <a:p>
                      <a:endParaRPr kumimoji="1" lang="ja-JP" altLang="en-US" dirty="0"/>
                    </a:p>
                  </a:txBody>
                  <a:tcPr/>
                </a:tc>
                <a:tc gridSpan="2">
                  <a:txBody>
                    <a:bodyPr/>
                    <a:lstStyle/>
                    <a:p>
                      <a:pPr algn="ctr"/>
                      <a:r>
                        <a:rPr kumimoji="1" lang="ja-JP" altLang="en-US" sz="3600" dirty="0"/>
                        <a:t>貸方</a:t>
                      </a:r>
                    </a:p>
                  </a:txBody>
                  <a:tcPr anchor="ctr"/>
                </a:tc>
                <a:tc hMerge="1">
                  <a:txBody>
                    <a:bodyPr/>
                    <a:lstStyle/>
                    <a:p>
                      <a:endParaRPr kumimoji="1" lang="ja-JP" altLang="en-US" dirty="0"/>
                    </a:p>
                  </a:txBody>
                  <a:tcPr/>
                </a:tc>
                <a:extLst>
                  <a:ext uri="{0D108BD9-81ED-4DB2-BD59-A6C34878D82A}">
                    <a16:rowId xmlns:a16="http://schemas.microsoft.com/office/drawing/2014/main" val="2120561885"/>
                  </a:ext>
                </a:extLst>
              </a:tr>
              <a:tr h="1235296">
                <a:tc>
                  <a:txBody>
                    <a:bodyPr/>
                    <a:lstStyle/>
                    <a:p>
                      <a:pPr algn="ctr"/>
                      <a:endParaRPr kumimoji="1" lang="en-US" altLang="ja-JP" sz="2800" dirty="0">
                        <a:solidFill>
                          <a:schemeClr val="tx1"/>
                        </a:solidFill>
                      </a:endParaRPr>
                    </a:p>
                  </a:txBody>
                  <a:tcPr anchor="ctr"/>
                </a:tc>
                <a:tc>
                  <a:txBody>
                    <a:bodyPr/>
                    <a:lstStyle/>
                    <a:p>
                      <a:pPr algn="ctr"/>
                      <a:endParaRPr kumimoji="1" lang="ja-JP" altLang="en-US" sz="2800" dirty="0">
                        <a:solidFill>
                          <a:schemeClr val="tx1"/>
                        </a:solidFill>
                      </a:endParaRPr>
                    </a:p>
                  </a:txBody>
                  <a:tcPr anchor="ctr"/>
                </a:tc>
                <a:tc>
                  <a:txBody>
                    <a:bodyPr/>
                    <a:lstStyle/>
                    <a:p>
                      <a:pPr algn="ctr"/>
                      <a:endParaRPr kumimoji="1" lang="ja-JP" altLang="en-US" sz="28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800" dirty="0">
                        <a:solidFill>
                          <a:schemeClr val="tx1"/>
                        </a:solidFill>
                      </a:endParaRPr>
                    </a:p>
                  </a:txBody>
                  <a:tcPr anchor="ctr"/>
                </a:tc>
                <a:extLst>
                  <a:ext uri="{0D108BD9-81ED-4DB2-BD59-A6C34878D82A}">
                    <a16:rowId xmlns:a16="http://schemas.microsoft.com/office/drawing/2014/main" val="2641389420"/>
                  </a:ext>
                </a:extLst>
              </a:tr>
            </a:tbl>
          </a:graphicData>
        </a:graphic>
      </p:graphicFrame>
      <p:sp>
        <p:nvSpPr>
          <p:cNvPr id="6" name="テキスト ボックス 5">
            <a:extLst>
              <a:ext uri="{FF2B5EF4-FFF2-40B4-BE49-F238E27FC236}">
                <a16:creationId xmlns:a16="http://schemas.microsoft.com/office/drawing/2014/main" id="{E3D14444-731D-40B5-9291-DC7E4C243817}"/>
              </a:ext>
            </a:extLst>
          </p:cNvPr>
          <p:cNvSpPr txBox="1"/>
          <p:nvPr/>
        </p:nvSpPr>
        <p:spPr>
          <a:xfrm>
            <a:off x="609601" y="6340375"/>
            <a:ext cx="6096000" cy="3046988"/>
          </a:xfrm>
          <a:prstGeom prst="rect">
            <a:avLst/>
          </a:prstGeom>
          <a:noFill/>
        </p:spPr>
        <p:txBody>
          <a:bodyPr wrap="square" rtlCol="0">
            <a:spAutoFit/>
          </a:bodyPr>
          <a:lstStyle/>
          <a:p>
            <a:r>
              <a:rPr kumimoji="1" lang="ja-JP" altLang="en-US" sz="3200" b="1" dirty="0"/>
              <a:t>いずれかの勘定科目を使用</a:t>
            </a:r>
            <a:endParaRPr kumimoji="1" lang="en-US" altLang="ja-JP" sz="3200" b="1" dirty="0"/>
          </a:p>
          <a:p>
            <a:r>
              <a:rPr kumimoji="1" lang="ja-JP" altLang="en-US" sz="3200" dirty="0"/>
              <a:t>・現金</a:t>
            </a:r>
            <a:endParaRPr kumimoji="1" lang="en-US" altLang="ja-JP" sz="3200" dirty="0"/>
          </a:p>
          <a:p>
            <a:r>
              <a:rPr kumimoji="1" lang="ja-JP" altLang="en-US" sz="3200" dirty="0"/>
              <a:t>・備品</a:t>
            </a:r>
            <a:endParaRPr kumimoji="1" lang="en-US" altLang="ja-JP" sz="3200" dirty="0"/>
          </a:p>
          <a:p>
            <a:r>
              <a:rPr kumimoji="1" lang="ja-JP" altLang="en-US" sz="3200" dirty="0"/>
              <a:t>・減価償却費</a:t>
            </a:r>
            <a:endParaRPr kumimoji="1" lang="en-US" altLang="ja-JP" sz="3200" dirty="0"/>
          </a:p>
          <a:p>
            <a:r>
              <a:rPr kumimoji="1" lang="ja-JP" altLang="en-US" sz="3200" dirty="0"/>
              <a:t>・減価償却累計額</a:t>
            </a:r>
            <a:endParaRPr kumimoji="1" lang="en-US" altLang="ja-JP" sz="3200" dirty="0"/>
          </a:p>
          <a:p>
            <a:r>
              <a:rPr kumimoji="1" lang="ja-JP" altLang="en-US" sz="3200" dirty="0"/>
              <a:t>・固定資産売却損</a:t>
            </a:r>
            <a:endParaRPr kumimoji="1" lang="en-US" altLang="ja-JP" sz="3200" dirty="0"/>
          </a:p>
        </p:txBody>
      </p:sp>
    </p:spTree>
    <p:extLst>
      <p:ext uri="{BB962C8B-B14F-4D97-AF65-F5344CB8AC3E}">
        <p14:creationId xmlns:p14="http://schemas.microsoft.com/office/powerpoint/2010/main" val="130635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a:extLst>
              <a:ext uri="{FF2B5EF4-FFF2-40B4-BE49-F238E27FC236}">
                <a16:creationId xmlns:a16="http://schemas.microsoft.com/office/drawing/2014/main" id="{D4D010F2-2397-4833-A7C4-60AA2B999151}"/>
              </a:ext>
            </a:extLst>
          </p:cNvPr>
          <p:cNvSpPr txBox="1"/>
          <p:nvPr/>
        </p:nvSpPr>
        <p:spPr>
          <a:xfrm>
            <a:off x="0" y="190500"/>
            <a:ext cx="17859375" cy="2554545"/>
          </a:xfrm>
          <a:prstGeom prst="rect">
            <a:avLst/>
          </a:prstGeom>
          <a:noFill/>
        </p:spPr>
        <p:txBody>
          <a:bodyPr wrap="square" rtlCol="0">
            <a:spAutoFit/>
          </a:bodyPr>
          <a:lstStyle/>
          <a:p>
            <a:pPr algn="ctr"/>
            <a:r>
              <a:rPr kumimoji="1" lang="en-US" altLang="ja-JP" sz="4000" dirty="0"/>
              <a:t>【</a:t>
            </a:r>
            <a:r>
              <a:rPr kumimoji="1" lang="ja-JP" altLang="en-US" sz="4000" dirty="0"/>
              <a:t>問１６：減価償却３</a:t>
            </a:r>
            <a:r>
              <a:rPr kumimoji="1" lang="en-US" altLang="ja-JP" sz="4000" dirty="0"/>
              <a:t>】</a:t>
            </a:r>
            <a:r>
              <a:rPr kumimoji="1" lang="ja-JP" altLang="en-US" sz="4000" dirty="0"/>
              <a:t>以下の取引の仕訳をしてください。</a:t>
            </a:r>
            <a:endParaRPr kumimoji="1" lang="en-US" altLang="ja-JP" sz="4000" dirty="0"/>
          </a:p>
          <a:p>
            <a:pPr algn="ctr"/>
            <a:endParaRPr kumimoji="1" lang="en-US" altLang="ja-JP" sz="4000" dirty="0"/>
          </a:p>
          <a:p>
            <a:pPr algn="ctr"/>
            <a:r>
              <a:rPr kumimoji="1" lang="en-US" altLang="ja-JP" sz="4000" dirty="0"/>
              <a:t>×2</a:t>
            </a:r>
            <a:r>
              <a:rPr kumimoji="1" lang="ja-JP" altLang="en-US" sz="4000" dirty="0"/>
              <a:t>年</a:t>
            </a:r>
            <a:r>
              <a:rPr kumimoji="1" lang="en-US" altLang="ja-JP" sz="4000" dirty="0"/>
              <a:t>3</a:t>
            </a:r>
            <a:r>
              <a:rPr kumimoji="1" lang="ja-JP" altLang="en-US" sz="4000" dirty="0"/>
              <a:t>月</a:t>
            </a:r>
            <a:r>
              <a:rPr kumimoji="1" lang="en-US" altLang="ja-JP" sz="4000" dirty="0"/>
              <a:t>31</a:t>
            </a:r>
            <a:r>
              <a:rPr kumimoji="1" lang="ja-JP" altLang="en-US" sz="4000" dirty="0"/>
              <a:t>日、決算につき、車両（取得日：</a:t>
            </a:r>
            <a:r>
              <a:rPr kumimoji="1" lang="en-US" altLang="ja-JP" sz="4000" dirty="0"/>
              <a:t>×1</a:t>
            </a:r>
            <a:r>
              <a:rPr kumimoji="1" lang="ja-JP" altLang="en-US" sz="4000" dirty="0"/>
              <a:t>年</a:t>
            </a:r>
            <a:r>
              <a:rPr kumimoji="1" lang="en-US" altLang="ja-JP" sz="4000" u="sng" dirty="0">
                <a:solidFill>
                  <a:srgbClr val="C00000"/>
                </a:solidFill>
              </a:rPr>
              <a:t>10</a:t>
            </a:r>
            <a:r>
              <a:rPr kumimoji="1" lang="ja-JP" altLang="en-US" sz="4000" dirty="0"/>
              <a:t>月</a:t>
            </a:r>
            <a:r>
              <a:rPr kumimoji="1" lang="en-US" altLang="ja-JP" sz="4000" dirty="0"/>
              <a:t>1</a:t>
            </a:r>
            <a:r>
              <a:rPr kumimoji="1" lang="ja-JP" altLang="en-US" sz="4000" dirty="0"/>
              <a:t>日、取得原価：</a:t>
            </a:r>
            <a:r>
              <a:rPr kumimoji="1" lang="en-US" altLang="ja-JP" sz="4000" dirty="0"/>
              <a:t>2,00,000</a:t>
            </a:r>
            <a:r>
              <a:rPr kumimoji="1" lang="ja-JP" altLang="en-US" sz="4000" dirty="0"/>
              <a:t>円、耐用年数：</a:t>
            </a:r>
            <a:r>
              <a:rPr kumimoji="1" lang="en-US" altLang="ja-JP" sz="4000" dirty="0"/>
              <a:t>5</a:t>
            </a:r>
            <a:r>
              <a:rPr kumimoji="1" lang="ja-JP" altLang="en-US" sz="4000" dirty="0"/>
              <a:t>年、残存価額：</a:t>
            </a:r>
            <a:r>
              <a:rPr kumimoji="1" lang="en-US" altLang="ja-JP" sz="4000" dirty="0"/>
              <a:t>1,000,000</a:t>
            </a:r>
            <a:r>
              <a:rPr kumimoji="1" lang="ja-JP" altLang="en-US" sz="4000" dirty="0"/>
              <a:t>円、定額法、間接法）の減価償却を行う。</a:t>
            </a:r>
            <a:endParaRPr kumimoji="1" lang="en-US" altLang="ja-JP" sz="4000" dirty="0"/>
          </a:p>
        </p:txBody>
      </p:sp>
      <p:graphicFrame>
        <p:nvGraphicFramePr>
          <p:cNvPr id="4" name="表 3">
            <a:extLst>
              <a:ext uri="{FF2B5EF4-FFF2-40B4-BE49-F238E27FC236}">
                <a16:creationId xmlns:a16="http://schemas.microsoft.com/office/drawing/2014/main" id="{423A8F88-9135-4B73-A071-E27F4829D13B}"/>
              </a:ext>
            </a:extLst>
          </p:cNvPr>
          <p:cNvGraphicFramePr>
            <a:graphicFrameLocks noGrp="1"/>
          </p:cNvGraphicFramePr>
          <p:nvPr>
            <p:extLst>
              <p:ext uri="{D42A27DB-BD31-4B8C-83A1-F6EECF244321}">
                <p14:modId xmlns:p14="http://schemas.microsoft.com/office/powerpoint/2010/main" val="765380974"/>
              </p:ext>
            </p:extLst>
          </p:nvPr>
        </p:nvGraphicFramePr>
        <p:xfrm>
          <a:off x="1819275" y="3495526"/>
          <a:ext cx="15011400" cy="2304134"/>
        </p:xfrm>
        <a:graphic>
          <a:graphicData uri="http://schemas.openxmlformats.org/drawingml/2006/table">
            <a:tbl>
              <a:tblPr firstRow="1" bandRow="1">
                <a:tableStyleId>{5C22544A-7EE6-4342-B048-85BDC9FD1C3A}</a:tableStyleId>
              </a:tblPr>
              <a:tblGrid>
                <a:gridCol w="3752850">
                  <a:extLst>
                    <a:ext uri="{9D8B030D-6E8A-4147-A177-3AD203B41FA5}">
                      <a16:colId xmlns:a16="http://schemas.microsoft.com/office/drawing/2014/main" val="4262114643"/>
                    </a:ext>
                  </a:extLst>
                </a:gridCol>
                <a:gridCol w="3752850">
                  <a:extLst>
                    <a:ext uri="{9D8B030D-6E8A-4147-A177-3AD203B41FA5}">
                      <a16:colId xmlns:a16="http://schemas.microsoft.com/office/drawing/2014/main" val="2759163232"/>
                    </a:ext>
                  </a:extLst>
                </a:gridCol>
                <a:gridCol w="3752850">
                  <a:extLst>
                    <a:ext uri="{9D8B030D-6E8A-4147-A177-3AD203B41FA5}">
                      <a16:colId xmlns:a16="http://schemas.microsoft.com/office/drawing/2014/main" val="487501093"/>
                    </a:ext>
                  </a:extLst>
                </a:gridCol>
                <a:gridCol w="3752850">
                  <a:extLst>
                    <a:ext uri="{9D8B030D-6E8A-4147-A177-3AD203B41FA5}">
                      <a16:colId xmlns:a16="http://schemas.microsoft.com/office/drawing/2014/main" val="2708463579"/>
                    </a:ext>
                  </a:extLst>
                </a:gridCol>
              </a:tblGrid>
              <a:tr h="1068838">
                <a:tc gridSpan="2">
                  <a:txBody>
                    <a:bodyPr/>
                    <a:lstStyle/>
                    <a:p>
                      <a:pPr algn="ctr"/>
                      <a:r>
                        <a:rPr kumimoji="1" lang="ja-JP" altLang="en-US" sz="3600" dirty="0"/>
                        <a:t>借方</a:t>
                      </a:r>
                    </a:p>
                  </a:txBody>
                  <a:tcPr anchor="ctr"/>
                </a:tc>
                <a:tc hMerge="1">
                  <a:txBody>
                    <a:bodyPr/>
                    <a:lstStyle/>
                    <a:p>
                      <a:endParaRPr kumimoji="1" lang="ja-JP" altLang="en-US" dirty="0"/>
                    </a:p>
                  </a:txBody>
                  <a:tcPr/>
                </a:tc>
                <a:tc gridSpan="2">
                  <a:txBody>
                    <a:bodyPr/>
                    <a:lstStyle/>
                    <a:p>
                      <a:pPr algn="ctr"/>
                      <a:r>
                        <a:rPr kumimoji="1" lang="ja-JP" altLang="en-US" sz="3600" dirty="0"/>
                        <a:t>貸方</a:t>
                      </a:r>
                    </a:p>
                  </a:txBody>
                  <a:tcPr anchor="ctr"/>
                </a:tc>
                <a:tc hMerge="1">
                  <a:txBody>
                    <a:bodyPr/>
                    <a:lstStyle/>
                    <a:p>
                      <a:endParaRPr kumimoji="1" lang="ja-JP" altLang="en-US" dirty="0"/>
                    </a:p>
                  </a:txBody>
                  <a:tcPr/>
                </a:tc>
                <a:extLst>
                  <a:ext uri="{0D108BD9-81ED-4DB2-BD59-A6C34878D82A}">
                    <a16:rowId xmlns:a16="http://schemas.microsoft.com/office/drawing/2014/main" val="2120561885"/>
                  </a:ext>
                </a:extLst>
              </a:tr>
              <a:tr h="1235296">
                <a:tc>
                  <a:txBody>
                    <a:bodyPr/>
                    <a:lstStyle/>
                    <a:p>
                      <a:pPr algn="ctr"/>
                      <a:endParaRPr kumimoji="1" lang="en-US" altLang="ja-JP" sz="2800" dirty="0">
                        <a:solidFill>
                          <a:schemeClr val="tx1"/>
                        </a:solidFill>
                      </a:endParaRPr>
                    </a:p>
                  </a:txBody>
                  <a:tcPr anchor="ctr"/>
                </a:tc>
                <a:tc>
                  <a:txBody>
                    <a:bodyPr/>
                    <a:lstStyle/>
                    <a:p>
                      <a:pPr algn="ctr"/>
                      <a:endParaRPr kumimoji="1" lang="ja-JP" altLang="en-US" sz="2800" dirty="0">
                        <a:solidFill>
                          <a:schemeClr val="tx1"/>
                        </a:solidFill>
                      </a:endParaRPr>
                    </a:p>
                  </a:txBody>
                  <a:tcPr anchor="ctr"/>
                </a:tc>
                <a:tc>
                  <a:txBody>
                    <a:bodyPr/>
                    <a:lstStyle/>
                    <a:p>
                      <a:pPr algn="ctr"/>
                      <a:endParaRPr kumimoji="1" lang="ja-JP" altLang="en-US" sz="28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800" dirty="0">
                        <a:solidFill>
                          <a:schemeClr val="tx1"/>
                        </a:solidFill>
                      </a:endParaRPr>
                    </a:p>
                  </a:txBody>
                  <a:tcPr anchor="ctr"/>
                </a:tc>
                <a:extLst>
                  <a:ext uri="{0D108BD9-81ED-4DB2-BD59-A6C34878D82A}">
                    <a16:rowId xmlns:a16="http://schemas.microsoft.com/office/drawing/2014/main" val="2641389420"/>
                  </a:ext>
                </a:extLst>
              </a:tr>
            </a:tbl>
          </a:graphicData>
        </a:graphic>
      </p:graphicFrame>
      <p:sp>
        <p:nvSpPr>
          <p:cNvPr id="6" name="テキスト ボックス 5">
            <a:extLst>
              <a:ext uri="{FF2B5EF4-FFF2-40B4-BE49-F238E27FC236}">
                <a16:creationId xmlns:a16="http://schemas.microsoft.com/office/drawing/2014/main" id="{E3D14444-731D-40B5-9291-DC7E4C243817}"/>
              </a:ext>
            </a:extLst>
          </p:cNvPr>
          <p:cNvSpPr txBox="1"/>
          <p:nvPr/>
        </p:nvSpPr>
        <p:spPr>
          <a:xfrm>
            <a:off x="609601" y="6340375"/>
            <a:ext cx="6096000" cy="3046988"/>
          </a:xfrm>
          <a:prstGeom prst="rect">
            <a:avLst/>
          </a:prstGeom>
          <a:noFill/>
        </p:spPr>
        <p:txBody>
          <a:bodyPr wrap="square" rtlCol="0">
            <a:spAutoFit/>
          </a:bodyPr>
          <a:lstStyle/>
          <a:p>
            <a:r>
              <a:rPr kumimoji="1" lang="ja-JP" altLang="en-US" sz="3200" b="1" dirty="0"/>
              <a:t>いずれかの勘定科目を使用</a:t>
            </a:r>
            <a:endParaRPr kumimoji="1" lang="en-US" altLang="ja-JP" sz="3200" b="1" dirty="0"/>
          </a:p>
          <a:p>
            <a:r>
              <a:rPr kumimoji="1" lang="ja-JP" altLang="en-US" sz="3200" dirty="0"/>
              <a:t>・現金</a:t>
            </a:r>
            <a:endParaRPr kumimoji="1" lang="en-US" altLang="ja-JP" sz="3200" dirty="0"/>
          </a:p>
          <a:p>
            <a:r>
              <a:rPr kumimoji="1" lang="ja-JP" altLang="en-US" sz="3200" dirty="0"/>
              <a:t>・車両</a:t>
            </a:r>
            <a:endParaRPr kumimoji="1" lang="en-US" altLang="ja-JP" sz="3200" dirty="0"/>
          </a:p>
          <a:p>
            <a:r>
              <a:rPr kumimoji="1" lang="ja-JP" altLang="en-US" sz="3200" dirty="0"/>
              <a:t>・減価償却費</a:t>
            </a:r>
            <a:endParaRPr kumimoji="1" lang="en-US" altLang="ja-JP" sz="3200" dirty="0"/>
          </a:p>
          <a:p>
            <a:r>
              <a:rPr kumimoji="1" lang="ja-JP" altLang="en-US" sz="3200" dirty="0"/>
              <a:t>・減価償却累計額</a:t>
            </a:r>
            <a:endParaRPr kumimoji="1" lang="en-US" altLang="ja-JP" sz="3200" dirty="0"/>
          </a:p>
          <a:p>
            <a:r>
              <a:rPr kumimoji="1" lang="ja-JP" altLang="en-US" sz="3200" dirty="0"/>
              <a:t>・固定資産売却損</a:t>
            </a:r>
            <a:endParaRPr kumimoji="1" lang="en-US" altLang="ja-JP" sz="3200" dirty="0"/>
          </a:p>
        </p:txBody>
      </p:sp>
    </p:spTree>
    <p:extLst>
      <p:ext uri="{BB962C8B-B14F-4D97-AF65-F5344CB8AC3E}">
        <p14:creationId xmlns:p14="http://schemas.microsoft.com/office/powerpoint/2010/main" val="1154521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a:extLst>
              <a:ext uri="{FF2B5EF4-FFF2-40B4-BE49-F238E27FC236}">
                <a16:creationId xmlns:a16="http://schemas.microsoft.com/office/drawing/2014/main" id="{D4D010F2-2397-4833-A7C4-60AA2B999151}"/>
              </a:ext>
            </a:extLst>
          </p:cNvPr>
          <p:cNvSpPr txBox="1"/>
          <p:nvPr/>
        </p:nvSpPr>
        <p:spPr>
          <a:xfrm>
            <a:off x="0" y="190500"/>
            <a:ext cx="17859375" cy="3170099"/>
          </a:xfrm>
          <a:prstGeom prst="rect">
            <a:avLst/>
          </a:prstGeom>
          <a:noFill/>
        </p:spPr>
        <p:txBody>
          <a:bodyPr wrap="square" rtlCol="0">
            <a:spAutoFit/>
          </a:bodyPr>
          <a:lstStyle/>
          <a:p>
            <a:pPr algn="ctr"/>
            <a:r>
              <a:rPr kumimoji="1" lang="en-US" altLang="ja-JP" sz="4000" dirty="0"/>
              <a:t>【</a:t>
            </a:r>
            <a:r>
              <a:rPr kumimoji="1" lang="ja-JP" altLang="en-US" sz="4000" dirty="0"/>
              <a:t>問１７：建物</a:t>
            </a:r>
            <a:r>
              <a:rPr kumimoji="1" lang="en-US" altLang="ja-JP" sz="4000" dirty="0"/>
              <a:t>】</a:t>
            </a:r>
            <a:r>
              <a:rPr kumimoji="1" lang="ja-JP" altLang="en-US" sz="4000" dirty="0"/>
              <a:t>以下の取引の仕訳をしてください。</a:t>
            </a:r>
            <a:endParaRPr kumimoji="1" lang="en-US" altLang="ja-JP" sz="4000" dirty="0"/>
          </a:p>
          <a:p>
            <a:pPr algn="ctr"/>
            <a:endParaRPr kumimoji="1" lang="en-US" altLang="ja-JP" sz="4000" dirty="0"/>
          </a:p>
          <a:p>
            <a:pPr algn="ctr"/>
            <a:r>
              <a:rPr kumimoji="1" lang="ja-JP" altLang="en-US" sz="4000" dirty="0"/>
              <a:t>建物の改修工事を行い、代金</a:t>
            </a:r>
            <a:r>
              <a:rPr kumimoji="1" lang="en-US" altLang="ja-JP" sz="4000" dirty="0"/>
              <a:t>1,000,000</a:t>
            </a:r>
            <a:r>
              <a:rPr kumimoji="1" lang="ja-JP" altLang="en-US" sz="4000" dirty="0"/>
              <a:t>円は翌月末に支払うこととした。このうち、</a:t>
            </a:r>
            <a:r>
              <a:rPr kumimoji="1" lang="en-US" altLang="ja-JP" sz="4000" dirty="0"/>
              <a:t>700,000</a:t>
            </a:r>
            <a:r>
              <a:rPr kumimoji="1" lang="ja-JP" altLang="en-US" sz="4000" dirty="0"/>
              <a:t>円は耐用年数を延長させる改良のための支出であり、残りは定期的修繕のための支出である。</a:t>
            </a:r>
            <a:endParaRPr kumimoji="1" lang="en-US" altLang="ja-JP" sz="4000" dirty="0"/>
          </a:p>
        </p:txBody>
      </p:sp>
      <p:graphicFrame>
        <p:nvGraphicFramePr>
          <p:cNvPr id="4" name="表 3">
            <a:extLst>
              <a:ext uri="{FF2B5EF4-FFF2-40B4-BE49-F238E27FC236}">
                <a16:creationId xmlns:a16="http://schemas.microsoft.com/office/drawing/2014/main" id="{423A8F88-9135-4B73-A071-E27F4829D13B}"/>
              </a:ext>
            </a:extLst>
          </p:cNvPr>
          <p:cNvGraphicFramePr>
            <a:graphicFrameLocks noGrp="1"/>
          </p:cNvGraphicFramePr>
          <p:nvPr>
            <p:extLst>
              <p:ext uri="{D42A27DB-BD31-4B8C-83A1-F6EECF244321}">
                <p14:modId xmlns:p14="http://schemas.microsoft.com/office/powerpoint/2010/main" val="2509948442"/>
              </p:ext>
            </p:extLst>
          </p:nvPr>
        </p:nvGraphicFramePr>
        <p:xfrm>
          <a:off x="1905000" y="3386972"/>
          <a:ext cx="15011400" cy="2670928"/>
        </p:xfrm>
        <a:graphic>
          <a:graphicData uri="http://schemas.openxmlformats.org/drawingml/2006/table">
            <a:tbl>
              <a:tblPr firstRow="1" bandRow="1">
                <a:tableStyleId>{5C22544A-7EE6-4342-B048-85BDC9FD1C3A}</a:tableStyleId>
              </a:tblPr>
              <a:tblGrid>
                <a:gridCol w="3752850">
                  <a:extLst>
                    <a:ext uri="{9D8B030D-6E8A-4147-A177-3AD203B41FA5}">
                      <a16:colId xmlns:a16="http://schemas.microsoft.com/office/drawing/2014/main" val="4262114643"/>
                    </a:ext>
                  </a:extLst>
                </a:gridCol>
                <a:gridCol w="3752850">
                  <a:extLst>
                    <a:ext uri="{9D8B030D-6E8A-4147-A177-3AD203B41FA5}">
                      <a16:colId xmlns:a16="http://schemas.microsoft.com/office/drawing/2014/main" val="2759163232"/>
                    </a:ext>
                  </a:extLst>
                </a:gridCol>
                <a:gridCol w="3752850">
                  <a:extLst>
                    <a:ext uri="{9D8B030D-6E8A-4147-A177-3AD203B41FA5}">
                      <a16:colId xmlns:a16="http://schemas.microsoft.com/office/drawing/2014/main" val="487501093"/>
                    </a:ext>
                  </a:extLst>
                </a:gridCol>
                <a:gridCol w="3752850">
                  <a:extLst>
                    <a:ext uri="{9D8B030D-6E8A-4147-A177-3AD203B41FA5}">
                      <a16:colId xmlns:a16="http://schemas.microsoft.com/office/drawing/2014/main" val="2708463579"/>
                    </a:ext>
                  </a:extLst>
                </a:gridCol>
              </a:tblGrid>
              <a:tr h="806568">
                <a:tc gridSpan="2">
                  <a:txBody>
                    <a:bodyPr/>
                    <a:lstStyle/>
                    <a:p>
                      <a:pPr algn="ctr"/>
                      <a:r>
                        <a:rPr kumimoji="1" lang="ja-JP" altLang="en-US" sz="3600" dirty="0"/>
                        <a:t>借方</a:t>
                      </a:r>
                    </a:p>
                  </a:txBody>
                  <a:tcPr anchor="ctr"/>
                </a:tc>
                <a:tc hMerge="1">
                  <a:txBody>
                    <a:bodyPr/>
                    <a:lstStyle/>
                    <a:p>
                      <a:endParaRPr kumimoji="1" lang="ja-JP" altLang="en-US" dirty="0"/>
                    </a:p>
                  </a:txBody>
                  <a:tcPr/>
                </a:tc>
                <a:tc gridSpan="2">
                  <a:txBody>
                    <a:bodyPr/>
                    <a:lstStyle/>
                    <a:p>
                      <a:pPr algn="ctr"/>
                      <a:r>
                        <a:rPr kumimoji="1" lang="ja-JP" altLang="en-US" sz="3600" dirty="0"/>
                        <a:t>貸方</a:t>
                      </a:r>
                    </a:p>
                  </a:txBody>
                  <a:tcPr anchor="ctr"/>
                </a:tc>
                <a:tc hMerge="1">
                  <a:txBody>
                    <a:bodyPr/>
                    <a:lstStyle/>
                    <a:p>
                      <a:endParaRPr kumimoji="1" lang="ja-JP" altLang="en-US" dirty="0"/>
                    </a:p>
                  </a:txBody>
                  <a:tcPr/>
                </a:tc>
                <a:extLst>
                  <a:ext uri="{0D108BD9-81ED-4DB2-BD59-A6C34878D82A}">
                    <a16:rowId xmlns:a16="http://schemas.microsoft.com/office/drawing/2014/main" val="2120561885"/>
                  </a:ext>
                </a:extLst>
              </a:tr>
              <a:tr h="932180">
                <a:tc>
                  <a:txBody>
                    <a:bodyPr/>
                    <a:lstStyle/>
                    <a:p>
                      <a:pPr algn="ctr"/>
                      <a:endParaRPr kumimoji="1" lang="en-US" altLang="ja-JP" sz="2800" dirty="0">
                        <a:solidFill>
                          <a:schemeClr val="tx1"/>
                        </a:solidFill>
                      </a:endParaRPr>
                    </a:p>
                  </a:txBody>
                  <a:tcPr anchor="ctr"/>
                </a:tc>
                <a:tc>
                  <a:txBody>
                    <a:bodyPr/>
                    <a:lstStyle/>
                    <a:p>
                      <a:pPr algn="ctr"/>
                      <a:endParaRPr kumimoji="1" lang="ja-JP" altLang="en-US" sz="2800" dirty="0">
                        <a:solidFill>
                          <a:schemeClr val="tx1"/>
                        </a:solidFill>
                      </a:endParaRPr>
                    </a:p>
                  </a:txBody>
                  <a:tcPr anchor="ctr"/>
                </a:tc>
                <a:tc>
                  <a:txBody>
                    <a:bodyPr/>
                    <a:lstStyle/>
                    <a:p>
                      <a:pPr algn="ctr"/>
                      <a:endParaRPr kumimoji="1" lang="en-US" altLang="ja-JP" sz="28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800" dirty="0">
                        <a:solidFill>
                          <a:schemeClr val="tx1"/>
                        </a:solidFill>
                      </a:endParaRPr>
                    </a:p>
                  </a:txBody>
                  <a:tcPr anchor="ctr"/>
                </a:tc>
                <a:extLst>
                  <a:ext uri="{0D108BD9-81ED-4DB2-BD59-A6C34878D82A}">
                    <a16:rowId xmlns:a16="http://schemas.microsoft.com/office/drawing/2014/main" val="2641389420"/>
                  </a:ext>
                </a:extLst>
              </a:tr>
              <a:tr h="932180">
                <a:tc>
                  <a:txBody>
                    <a:bodyPr/>
                    <a:lstStyle/>
                    <a:p>
                      <a:pPr algn="ctr"/>
                      <a:endParaRPr kumimoji="1" lang="en-US" altLang="ja-JP" sz="2800" dirty="0">
                        <a:solidFill>
                          <a:schemeClr val="tx1"/>
                        </a:solidFill>
                      </a:endParaRPr>
                    </a:p>
                  </a:txBody>
                  <a:tcPr anchor="ctr"/>
                </a:tc>
                <a:tc>
                  <a:txBody>
                    <a:bodyPr/>
                    <a:lstStyle/>
                    <a:p>
                      <a:pPr algn="ctr"/>
                      <a:endParaRPr kumimoji="1" lang="ja-JP" altLang="en-US" sz="2800" dirty="0">
                        <a:solidFill>
                          <a:schemeClr val="tx1"/>
                        </a:solidFill>
                      </a:endParaRPr>
                    </a:p>
                  </a:txBody>
                  <a:tcPr anchor="ctr"/>
                </a:tc>
                <a:tc>
                  <a:txBody>
                    <a:bodyPr/>
                    <a:lstStyle/>
                    <a:p>
                      <a:pPr algn="ctr"/>
                      <a:endParaRPr kumimoji="1" lang="ja-JP" altLang="en-US" sz="28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800" dirty="0">
                        <a:solidFill>
                          <a:schemeClr val="tx1"/>
                        </a:solidFill>
                      </a:endParaRPr>
                    </a:p>
                  </a:txBody>
                  <a:tcPr anchor="ctr"/>
                </a:tc>
                <a:extLst>
                  <a:ext uri="{0D108BD9-81ED-4DB2-BD59-A6C34878D82A}">
                    <a16:rowId xmlns:a16="http://schemas.microsoft.com/office/drawing/2014/main" val="3611313329"/>
                  </a:ext>
                </a:extLst>
              </a:tr>
            </a:tbl>
          </a:graphicData>
        </a:graphic>
      </p:graphicFrame>
      <p:sp>
        <p:nvSpPr>
          <p:cNvPr id="6" name="テキスト ボックス 5">
            <a:extLst>
              <a:ext uri="{FF2B5EF4-FFF2-40B4-BE49-F238E27FC236}">
                <a16:creationId xmlns:a16="http://schemas.microsoft.com/office/drawing/2014/main" id="{E3D14444-731D-40B5-9291-DC7E4C243817}"/>
              </a:ext>
            </a:extLst>
          </p:cNvPr>
          <p:cNvSpPr txBox="1"/>
          <p:nvPr/>
        </p:nvSpPr>
        <p:spPr>
          <a:xfrm>
            <a:off x="609601" y="6340375"/>
            <a:ext cx="6096000" cy="3046988"/>
          </a:xfrm>
          <a:prstGeom prst="rect">
            <a:avLst/>
          </a:prstGeom>
          <a:noFill/>
        </p:spPr>
        <p:txBody>
          <a:bodyPr wrap="square" rtlCol="0">
            <a:spAutoFit/>
          </a:bodyPr>
          <a:lstStyle/>
          <a:p>
            <a:r>
              <a:rPr kumimoji="1" lang="ja-JP" altLang="en-US" sz="3200" b="1" dirty="0"/>
              <a:t>いずれかの勘定科目を使用</a:t>
            </a:r>
            <a:endParaRPr kumimoji="1" lang="en-US" altLang="ja-JP" sz="3200" b="1" dirty="0"/>
          </a:p>
          <a:p>
            <a:r>
              <a:rPr kumimoji="1" lang="ja-JP" altLang="en-US" sz="3200" dirty="0"/>
              <a:t>・建物</a:t>
            </a:r>
            <a:endParaRPr kumimoji="1" lang="en-US" altLang="ja-JP" sz="3200" dirty="0"/>
          </a:p>
          <a:p>
            <a:r>
              <a:rPr kumimoji="1" lang="ja-JP" altLang="en-US" sz="3200" dirty="0"/>
              <a:t>・修繕費</a:t>
            </a:r>
            <a:endParaRPr kumimoji="1" lang="en-US" altLang="ja-JP" sz="3200" dirty="0"/>
          </a:p>
          <a:p>
            <a:r>
              <a:rPr kumimoji="1" lang="ja-JP" altLang="en-US" sz="3200" dirty="0"/>
              <a:t>・売掛金</a:t>
            </a:r>
            <a:endParaRPr kumimoji="1" lang="en-US" altLang="ja-JP" sz="3200" dirty="0"/>
          </a:p>
          <a:p>
            <a:r>
              <a:rPr kumimoji="1" lang="ja-JP" altLang="en-US" sz="3200" dirty="0"/>
              <a:t>・買掛金</a:t>
            </a:r>
            <a:endParaRPr kumimoji="1" lang="en-US" altLang="ja-JP" sz="3200" dirty="0"/>
          </a:p>
          <a:p>
            <a:r>
              <a:rPr kumimoji="1" lang="ja-JP" altLang="en-US" sz="3200" dirty="0"/>
              <a:t>・未払金</a:t>
            </a:r>
            <a:endParaRPr kumimoji="1" lang="en-US" altLang="ja-JP" sz="3200" dirty="0"/>
          </a:p>
        </p:txBody>
      </p:sp>
    </p:spTree>
    <p:extLst>
      <p:ext uri="{BB962C8B-B14F-4D97-AF65-F5344CB8AC3E}">
        <p14:creationId xmlns:p14="http://schemas.microsoft.com/office/powerpoint/2010/main" val="3799794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a:extLst>
              <a:ext uri="{FF2B5EF4-FFF2-40B4-BE49-F238E27FC236}">
                <a16:creationId xmlns:a16="http://schemas.microsoft.com/office/drawing/2014/main" id="{D4D010F2-2397-4833-A7C4-60AA2B999151}"/>
              </a:ext>
            </a:extLst>
          </p:cNvPr>
          <p:cNvSpPr txBox="1"/>
          <p:nvPr/>
        </p:nvSpPr>
        <p:spPr>
          <a:xfrm>
            <a:off x="0" y="190500"/>
            <a:ext cx="17859375" cy="1938992"/>
          </a:xfrm>
          <a:prstGeom prst="rect">
            <a:avLst/>
          </a:prstGeom>
          <a:noFill/>
        </p:spPr>
        <p:txBody>
          <a:bodyPr wrap="square" rtlCol="0">
            <a:spAutoFit/>
          </a:bodyPr>
          <a:lstStyle/>
          <a:p>
            <a:pPr algn="ctr"/>
            <a:r>
              <a:rPr kumimoji="1" lang="en-US" altLang="ja-JP" sz="4000" dirty="0"/>
              <a:t>【</a:t>
            </a:r>
            <a:r>
              <a:rPr kumimoji="1" lang="ja-JP" altLang="en-US" sz="4000" dirty="0"/>
              <a:t>問１８：前払金</a:t>
            </a:r>
            <a:r>
              <a:rPr kumimoji="1" lang="en-US" altLang="ja-JP" sz="4000" dirty="0"/>
              <a:t>】</a:t>
            </a:r>
            <a:r>
              <a:rPr kumimoji="1" lang="ja-JP" altLang="en-US" sz="4000" dirty="0"/>
              <a:t>以下の取引の仕訳をしてください。</a:t>
            </a:r>
            <a:endParaRPr kumimoji="1" lang="en-US" altLang="ja-JP" sz="4000" dirty="0"/>
          </a:p>
          <a:p>
            <a:pPr algn="ctr"/>
            <a:endParaRPr kumimoji="1" lang="en-US" altLang="ja-JP" sz="4000" dirty="0"/>
          </a:p>
          <a:p>
            <a:pPr algn="ctr"/>
            <a:r>
              <a:rPr kumimoji="1" lang="ja-JP" altLang="en-US" sz="4000" dirty="0"/>
              <a:t>商品</a:t>
            </a:r>
            <a:r>
              <a:rPr kumimoji="1" lang="en-US" altLang="ja-JP" sz="4000" dirty="0"/>
              <a:t>100,000</a:t>
            </a:r>
            <a:r>
              <a:rPr kumimoji="1" lang="ja-JP" altLang="en-US" sz="4000" dirty="0"/>
              <a:t>円の注文を行い、その手付金として</a:t>
            </a:r>
            <a:r>
              <a:rPr kumimoji="1" lang="en-US" altLang="ja-JP" sz="4000" dirty="0"/>
              <a:t>50,000</a:t>
            </a:r>
            <a:r>
              <a:rPr kumimoji="1" lang="ja-JP" altLang="en-US" sz="4000" dirty="0"/>
              <a:t>円を現金で支払った</a:t>
            </a:r>
            <a:endParaRPr kumimoji="1" lang="en-US" altLang="ja-JP" sz="4000" dirty="0"/>
          </a:p>
        </p:txBody>
      </p:sp>
      <p:graphicFrame>
        <p:nvGraphicFramePr>
          <p:cNvPr id="4" name="表 3">
            <a:extLst>
              <a:ext uri="{FF2B5EF4-FFF2-40B4-BE49-F238E27FC236}">
                <a16:creationId xmlns:a16="http://schemas.microsoft.com/office/drawing/2014/main" id="{423A8F88-9135-4B73-A071-E27F4829D13B}"/>
              </a:ext>
            </a:extLst>
          </p:cNvPr>
          <p:cNvGraphicFramePr>
            <a:graphicFrameLocks noGrp="1"/>
          </p:cNvGraphicFramePr>
          <p:nvPr>
            <p:extLst>
              <p:ext uri="{D42A27DB-BD31-4B8C-83A1-F6EECF244321}">
                <p14:modId xmlns:p14="http://schemas.microsoft.com/office/powerpoint/2010/main" val="3915994199"/>
              </p:ext>
            </p:extLst>
          </p:nvPr>
        </p:nvGraphicFramePr>
        <p:xfrm>
          <a:off x="1905000" y="3386972"/>
          <a:ext cx="15011400" cy="1738748"/>
        </p:xfrm>
        <a:graphic>
          <a:graphicData uri="http://schemas.openxmlformats.org/drawingml/2006/table">
            <a:tbl>
              <a:tblPr firstRow="1" bandRow="1">
                <a:tableStyleId>{5C22544A-7EE6-4342-B048-85BDC9FD1C3A}</a:tableStyleId>
              </a:tblPr>
              <a:tblGrid>
                <a:gridCol w="3752850">
                  <a:extLst>
                    <a:ext uri="{9D8B030D-6E8A-4147-A177-3AD203B41FA5}">
                      <a16:colId xmlns:a16="http://schemas.microsoft.com/office/drawing/2014/main" val="4262114643"/>
                    </a:ext>
                  </a:extLst>
                </a:gridCol>
                <a:gridCol w="3752850">
                  <a:extLst>
                    <a:ext uri="{9D8B030D-6E8A-4147-A177-3AD203B41FA5}">
                      <a16:colId xmlns:a16="http://schemas.microsoft.com/office/drawing/2014/main" val="2759163232"/>
                    </a:ext>
                  </a:extLst>
                </a:gridCol>
                <a:gridCol w="3752850">
                  <a:extLst>
                    <a:ext uri="{9D8B030D-6E8A-4147-A177-3AD203B41FA5}">
                      <a16:colId xmlns:a16="http://schemas.microsoft.com/office/drawing/2014/main" val="487501093"/>
                    </a:ext>
                  </a:extLst>
                </a:gridCol>
                <a:gridCol w="3752850">
                  <a:extLst>
                    <a:ext uri="{9D8B030D-6E8A-4147-A177-3AD203B41FA5}">
                      <a16:colId xmlns:a16="http://schemas.microsoft.com/office/drawing/2014/main" val="2708463579"/>
                    </a:ext>
                  </a:extLst>
                </a:gridCol>
              </a:tblGrid>
              <a:tr h="806568">
                <a:tc gridSpan="2">
                  <a:txBody>
                    <a:bodyPr/>
                    <a:lstStyle/>
                    <a:p>
                      <a:pPr algn="ctr"/>
                      <a:r>
                        <a:rPr kumimoji="1" lang="ja-JP" altLang="en-US" sz="3600" dirty="0"/>
                        <a:t>借方</a:t>
                      </a:r>
                    </a:p>
                  </a:txBody>
                  <a:tcPr anchor="ctr"/>
                </a:tc>
                <a:tc hMerge="1">
                  <a:txBody>
                    <a:bodyPr/>
                    <a:lstStyle/>
                    <a:p>
                      <a:endParaRPr kumimoji="1" lang="ja-JP" altLang="en-US" dirty="0"/>
                    </a:p>
                  </a:txBody>
                  <a:tcPr/>
                </a:tc>
                <a:tc gridSpan="2">
                  <a:txBody>
                    <a:bodyPr/>
                    <a:lstStyle/>
                    <a:p>
                      <a:pPr algn="ctr"/>
                      <a:r>
                        <a:rPr kumimoji="1" lang="ja-JP" altLang="en-US" sz="3600" dirty="0"/>
                        <a:t>貸方</a:t>
                      </a:r>
                    </a:p>
                  </a:txBody>
                  <a:tcPr anchor="ctr"/>
                </a:tc>
                <a:tc hMerge="1">
                  <a:txBody>
                    <a:bodyPr/>
                    <a:lstStyle/>
                    <a:p>
                      <a:endParaRPr kumimoji="1" lang="ja-JP" altLang="en-US" dirty="0"/>
                    </a:p>
                  </a:txBody>
                  <a:tcPr/>
                </a:tc>
                <a:extLst>
                  <a:ext uri="{0D108BD9-81ED-4DB2-BD59-A6C34878D82A}">
                    <a16:rowId xmlns:a16="http://schemas.microsoft.com/office/drawing/2014/main" val="2120561885"/>
                  </a:ext>
                </a:extLst>
              </a:tr>
              <a:tr h="932180">
                <a:tc>
                  <a:txBody>
                    <a:bodyPr/>
                    <a:lstStyle/>
                    <a:p>
                      <a:pPr algn="ctr"/>
                      <a:endParaRPr kumimoji="1" lang="en-US" altLang="ja-JP" sz="2800" dirty="0">
                        <a:solidFill>
                          <a:schemeClr val="tx1"/>
                        </a:solidFill>
                      </a:endParaRPr>
                    </a:p>
                  </a:txBody>
                  <a:tcPr anchor="ctr"/>
                </a:tc>
                <a:tc>
                  <a:txBody>
                    <a:bodyPr/>
                    <a:lstStyle/>
                    <a:p>
                      <a:pPr algn="ctr"/>
                      <a:endParaRPr kumimoji="1" lang="ja-JP" altLang="en-US" sz="2800" dirty="0">
                        <a:solidFill>
                          <a:schemeClr val="tx1"/>
                        </a:solidFill>
                      </a:endParaRPr>
                    </a:p>
                  </a:txBody>
                  <a:tcPr anchor="ctr"/>
                </a:tc>
                <a:tc>
                  <a:txBody>
                    <a:bodyPr/>
                    <a:lstStyle/>
                    <a:p>
                      <a:pPr algn="ctr"/>
                      <a:endParaRPr kumimoji="1" lang="ja-JP" altLang="en-US" sz="28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800" dirty="0">
                        <a:solidFill>
                          <a:schemeClr val="tx1"/>
                        </a:solidFill>
                      </a:endParaRPr>
                    </a:p>
                  </a:txBody>
                  <a:tcPr anchor="ctr"/>
                </a:tc>
                <a:extLst>
                  <a:ext uri="{0D108BD9-81ED-4DB2-BD59-A6C34878D82A}">
                    <a16:rowId xmlns:a16="http://schemas.microsoft.com/office/drawing/2014/main" val="2641389420"/>
                  </a:ext>
                </a:extLst>
              </a:tr>
            </a:tbl>
          </a:graphicData>
        </a:graphic>
      </p:graphicFrame>
      <p:sp>
        <p:nvSpPr>
          <p:cNvPr id="6" name="テキスト ボックス 5">
            <a:extLst>
              <a:ext uri="{FF2B5EF4-FFF2-40B4-BE49-F238E27FC236}">
                <a16:creationId xmlns:a16="http://schemas.microsoft.com/office/drawing/2014/main" id="{E3D14444-731D-40B5-9291-DC7E4C243817}"/>
              </a:ext>
            </a:extLst>
          </p:cNvPr>
          <p:cNvSpPr txBox="1"/>
          <p:nvPr/>
        </p:nvSpPr>
        <p:spPr>
          <a:xfrm>
            <a:off x="609601" y="6340375"/>
            <a:ext cx="6096000" cy="2062103"/>
          </a:xfrm>
          <a:prstGeom prst="rect">
            <a:avLst/>
          </a:prstGeom>
          <a:noFill/>
        </p:spPr>
        <p:txBody>
          <a:bodyPr wrap="square" rtlCol="0">
            <a:spAutoFit/>
          </a:bodyPr>
          <a:lstStyle/>
          <a:p>
            <a:r>
              <a:rPr kumimoji="1" lang="ja-JP" altLang="en-US" sz="3200" b="1" dirty="0"/>
              <a:t>いずれかの勘定科目を使用</a:t>
            </a:r>
            <a:endParaRPr kumimoji="1" lang="en-US" altLang="ja-JP" sz="3200" b="1" dirty="0"/>
          </a:p>
          <a:p>
            <a:r>
              <a:rPr kumimoji="1" lang="ja-JP" altLang="en-US" sz="3200" dirty="0"/>
              <a:t>・仕入</a:t>
            </a:r>
            <a:endParaRPr kumimoji="1" lang="en-US" altLang="ja-JP" sz="3200" dirty="0"/>
          </a:p>
          <a:p>
            <a:r>
              <a:rPr kumimoji="1" lang="ja-JP" altLang="en-US" sz="3200" dirty="0"/>
              <a:t>・前払金</a:t>
            </a:r>
            <a:endParaRPr kumimoji="1" lang="en-US" altLang="ja-JP" sz="3200" dirty="0"/>
          </a:p>
          <a:p>
            <a:r>
              <a:rPr kumimoji="1" lang="ja-JP" altLang="en-US" sz="3200" dirty="0"/>
              <a:t>・現金</a:t>
            </a:r>
            <a:endParaRPr kumimoji="1" lang="en-US" altLang="ja-JP" sz="3200" dirty="0"/>
          </a:p>
        </p:txBody>
      </p:sp>
    </p:spTree>
    <p:extLst>
      <p:ext uri="{BB962C8B-B14F-4D97-AF65-F5344CB8AC3E}">
        <p14:creationId xmlns:p14="http://schemas.microsoft.com/office/powerpoint/2010/main" val="387176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a:extLst>
              <a:ext uri="{FF2B5EF4-FFF2-40B4-BE49-F238E27FC236}">
                <a16:creationId xmlns:a16="http://schemas.microsoft.com/office/drawing/2014/main" id="{D4D010F2-2397-4833-A7C4-60AA2B999151}"/>
              </a:ext>
            </a:extLst>
          </p:cNvPr>
          <p:cNvSpPr txBox="1"/>
          <p:nvPr/>
        </p:nvSpPr>
        <p:spPr>
          <a:xfrm>
            <a:off x="152400" y="143026"/>
            <a:ext cx="17859375" cy="1938992"/>
          </a:xfrm>
          <a:prstGeom prst="rect">
            <a:avLst/>
          </a:prstGeom>
          <a:noFill/>
        </p:spPr>
        <p:txBody>
          <a:bodyPr wrap="square" rtlCol="0">
            <a:spAutoFit/>
          </a:bodyPr>
          <a:lstStyle/>
          <a:p>
            <a:pPr algn="ctr"/>
            <a:r>
              <a:rPr kumimoji="1" lang="en-US" altLang="ja-JP" sz="4000" dirty="0"/>
              <a:t>【</a:t>
            </a:r>
            <a:r>
              <a:rPr kumimoji="1" lang="ja-JP" altLang="en-US" sz="4000" dirty="0"/>
              <a:t>問１９：前払金２</a:t>
            </a:r>
            <a:r>
              <a:rPr kumimoji="1" lang="en-US" altLang="ja-JP" sz="4000" dirty="0"/>
              <a:t>】</a:t>
            </a:r>
            <a:r>
              <a:rPr kumimoji="1" lang="ja-JP" altLang="en-US" sz="4000" dirty="0"/>
              <a:t>以下の取引の仕訳をしてください。</a:t>
            </a:r>
            <a:endParaRPr kumimoji="1" lang="en-US" altLang="ja-JP" sz="4000" dirty="0"/>
          </a:p>
          <a:p>
            <a:pPr algn="ctr"/>
            <a:endParaRPr kumimoji="1" lang="en-US" altLang="ja-JP" sz="4000" dirty="0"/>
          </a:p>
          <a:p>
            <a:pPr algn="ctr"/>
            <a:r>
              <a:rPr kumimoji="1" lang="ja-JP" altLang="en-US" sz="4000" dirty="0"/>
              <a:t>問</a:t>
            </a:r>
            <a:r>
              <a:rPr kumimoji="1" lang="en-US" altLang="ja-JP" sz="4000"/>
              <a:t>18</a:t>
            </a:r>
            <a:r>
              <a:rPr kumimoji="1" lang="ja-JP" altLang="en-US" sz="4000"/>
              <a:t>の</a:t>
            </a:r>
            <a:r>
              <a:rPr kumimoji="1" lang="ja-JP" altLang="en-US" sz="4000" dirty="0"/>
              <a:t>商品</a:t>
            </a:r>
            <a:r>
              <a:rPr kumimoji="1" lang="en-US" altLang="ja-JP" sz="4000" dirty="0"/>
              <a:t>100,000</a:t>
            </a:r>
            <a:r>
              <a:rPr kumimoji="1" lang="ja-JP" altLang="en-US" sz="4000" dirty="0"/>
              <a:t>円を受け取り、手付金</a:t>
            </a:r>
            <a:r>
              <a:rPr kumimoji="1" lang="en-US" altLang="ja-JP" sz="4000" dirty="0"/>
              <a:t>50,000</a:t>
            </a:r>
            <a:r>
              <a:rPr kumimoji="1" lang="ja-JP" altLang="en-US" sz="4000" dirty="0"/>
              <a:t>円を差し引いた残額を掛けとした。</a:t>
            </a:r>
            <a:endParaRPr kumimoji="1" lang="en-US" altLang="ja-JP" sz="4000" dirty="0"/>
          </a:p>
        </p:txBody>
      </p:sp>
      <p:graphicFrame>
        <p:nvGraphicFramePr>
          <p:cNvPr id="4" name="表 3">
            <a:extLst>
              <a:ext uri="{FF2B5EF4-FFF2-40B4-BE49-F238E27FC236}">
                <a16:creationId xmlns:a16="http://schemas.microsoft.com/office/drawing/2014/main" id="{423A8F88-9135-4B73-A071-E27F4829D13B}"/>
              </a:ext>
            </a:extLst>
          </p:cNvPr>
          <p:cNvGraphicFramePr>
            <a:graphicFrameLocks noGrp="1"/>
          </p:cNvGraphicFramePr>
          <p:nvPr>
            <p:extLst>
              <p:ext uri="{D42A27DB-BD31-4B8C-83A1-F6EECF244321}">
                <p14:modId xmlns:p14="http://schemas.microsoft.com/office/powerpoint/2010/main" val="105076620"/>
              </p:ext>
            </p:extLst>
          </p:nvPr>
        </p:nvGraphicFramePr>
        <p:xfrm>
          <a:off x="1828800" y="2611161"/>
          <a:ext cx="15011400" cy="2670928"/>
        </p:xfrm>
        <a:graphic>
          <a:graphicData uri="http://schemas.openxmlformats.org/drawingml/2006/table">
            <a:tbl>
              <a:tblPr firstRow="1" bandRow="1">
                <a:tableStyleId>{5C22544A-7EE6-4342-B048-85BDC9FD1C3A}</a:tableStyleId>
              </a:tblPr>
              <a:tblGrid>
                <a:gridCol w="3752850">
                  <a:extLst>
                    <a:ext uri="{9D8B030D-6E8A-4147-A177-3AD203B41FA5}">
                      <a16:colId xmlns:a16="http://schemas.microsoft.com/office/drawing/2014/main" val="4262114643"/>
                    </a:ext>
                  </a:extLst>
                </a:gridCol>
                <a:gridCol w="3752850">
                  <a:extLst>
                    <a:ext uri="{9D8B030D-6E8A-4147-A177-3AD203B41FA5}">
                      <a16:colId xmlns:a16="http://schemas.microsoft.com/office/drawing/2014/main" val="2759163232"/>
                    </a:ext>
                  </a:extLst>
                </a:gridCol>
                <a:gridCol w="3752850">
                  <a:extLst>
                    <a:ext uri="{9D8B030D-6E8A-4147-A177-3AD203B41FA5}">
                      <a16:colId xmlns:a16="http://schemas.microsoft.com/office/drawing/2014/main" val="487501093"/>
                    </a:ext>
                  </a:extLst>
                </a:gridCol>
                <a:gridCol w="3752850">
                  <a:extLst>
                    <a:ext uri="{9D8B030D-6E8A-4147-A177-3AD203B41FA5}">
                      <a16:colId xmlns:a16="http://schemas.microsoft.com/office/drawing/2014/main" val="2708463579"/>
                    </a:ext>
                  </a:extLst>
                </a:gridCol>
              </a:tblGrid>
              <a:tr h="806568">
                <a:tc gridSpan="2">
                  <a:txBody>
                    <a:bodyPr/>
                    <a:lstStyle/>
                    <a:p>
                      <a:pPr algn="ctr"/>
                      <a:r>
                        <a:rPr kumimoji="1" lang="ja-JP" altLang="en-US" sz="3600" dirty="0"/>
                        <a:t>借方</a:t>
                      </a:r>
                    </a:p>
                  </a:txBody>
                  <a:tcPr anchor="ctr"/>
                </a:tc>
                <a:tc hMerge="1">
                  <a:txBody>
                    <a:bodyPr/>
                    <a:lstStyle/>
                    <a:p>
                      <a:endParaRPr kumimoji="1" lang="ja-JP" altLang="en-US" dirty="0"/>
                    </a:p>
                  </a:txBody>
                  <a:tcPr/>
                </a:tc>
                <a:tc gridSpan="2">
                  <a:txBody>
                    <a:bodyPr/>
                    <a:lstStyle/>
                    <a:p>
                      <a:pPr algn="ctr"/>
                      <a:r>
                        <a:rPr kumimoji="1" lang="ja-JP" altLang="en-US" sz="3600" dirty="0"/>
                        <a:t>貸方</a:t>
                      </a:r>
                    </a:p>
                  </a:txBody>
                  <a:tcPr anchor="ctr"/>
                </a:tc>
                <a:tc hMerge="1">
                  <a:txBody>
                    <a:bodyPr/>
                    <a:lstStyle/>
                    <a:p>
                      <a:endParaRPr kumimoji="1" lang="ja-JP" altLang="en-US" dirty="0"/>
                    </a:p>
                  </a:txBody>
                  <a:tcPr/>
                </a:tc>
                <a:extLst>
                  <a:ext uri="{0D108BD9-81ED-4DB2-BD59-A6C34878D82A}">
                    <a16:rowId xmlns:a16="http://schemas.microsoft.com/office/drawing/2014/main" val="2120561885"/>
                  </a:ext>
                </a:extLst>
              </a:tr>
              <a:tr h="932180">
                <a:tc>
                  <a:txBody>
                    <a:bodyPr/>
                    <a:lstStyle/>
                    <a:p>
                      <a:pPr algn="ctr"/>
                      <a:endParaRPr kumimoji="1" lang="en-US" altLang="ja-JP" sz="2800" dirty="0">
                        <a:solidFill>
                          <a:schemeClr val="tx1"/>
                        </a:solidFill>
                      </a:endParaRPr>
                    </a:p>
                  </a:txBody>
                  <a:tcPr anchor="ctr"/>
                </a:tc>
                <a:tc>
                  <a:txBody>
                    <a:bodyPr/>
                    <a:lstStyle/>
                    <a:p>
                      <a:pPr algn="ctr"/>
                      <a:endParaRPr kumimoji="1" lang="ja-JP" altLang="en-US" sz="2800" dirty="0">
                        <a:solidFill>
                          <a:schemeClr val="tx1"/>
                        </a:solidFill>
                      </a:endParaRPr>
                    </a:p>
                  </a:txBody>
                  <a:tcPr anchor="ctr"/>
                </a:tc>
                <a:tc>
                  <a:txBody>
                    <a:bodyPr/>
                    <a:lstStyle/>
                    <a:p>
                      <a:pPr algn="ctr"/>
                      <a:endParaRPr kumimoji="1" lang="ja-JP" altLang="en-US" sz="28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800" dirty="0">
                        <a:solidFill>
                          <a:schemeClr val="tx1"/>
                        </a:solidFill>
                      </a:endParaRPr>
                    </a:p>
                  </a:txBody>
                  <a:tcPr anchor="ctr"/>
                </a:tc>
                <a:extLst>
                  <a:ext uri="{0D108BD9-81ED-4DB2-BD59-A6C34878D82A}">
                    <a16:rowId xmlns:a16="http://schemas.microsoft.com/office/drawing/2014/main" val="2641389420"/>
                  </a:ext>
                </a:extLst>
              </a:tr>
              <a:tr h="932180">
                <a:tc>
                  <a:txBody>
                    <a:bodyPr/>
                    <a:lstStyle/>
                    <a:p>
                      <a:pPr algn="ctr"/>
                      <a:endParaRPr kumimoji="1" lang="en-US" altLang="ja-JP" sz="2800" dirty="0">
                        <a:solidFill>
                          <a:schemeClr val="tx1"/>
                        </a:solidFill>
                      </a:endParaRPr>
                    </a:p>
                  </a:txBody>
                  <a:tcPr anchor="ctr"/>
                </a:tc>
                <a:tc>
                  <a:txBody>
                    <a:bodyPr/>
                    <a:lstStyle/>
                    <a:p>
                      <a:pPr algn="ctr"/>
                      <a:endParaRPr kumimoji="1" lang="ja-JP" altLang="en-US" sz="2800" dirty="0">
                        <a:solidFill>
                          <a:schemeClr val="tx1"/>
                        </a:solidFill>
                      </a:endParaRPr>
                    </a:p>
                  </a:txBody>
                  <a:tcPr anchor="ctr"/>
                </a:tc>
                <a:tc>
                  <a:txBody>
                    <a:bodyPr/>
                    <a:lstStyle/>
                    <a:p>
                      <a:pPr algn="ctr"/>
                      <a:endParaRPr kumimoji="1" lang="ja-JP" altLang="en-US" sz="28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800" dirty="0">
                        <a:solidFill>
                          <a:schemeClr val="tx1"/>
                        </a:solidFill>
                      </a:endParaRPr>
                    </a:p>
                  </a:txBody>
                  <a:tcPr anchor="ctr"/>
                </a:tc>
                <a:extLst>
                  <a:ext uri="{0D108BD9-81ED-4DB2-BD59-A6C34878D82A}">
                    <a16:rowId xmlns:a16="http://schemas.microsoft.com/office/drawing/2014/main" val="124671707"/>
                  </a:ext>
                </a:extLst>
              </a:tr>
            </a:tbl>
          </a:graphicData>
        </a:graphic>
      </p:graphicFrame>
      <p:sp>
        <p:nvSpPr>
          <p:cNvPr id="6" name="テキスト ボックス 5">
            <a:extLst>
              <a:ext uri="{FF2B5EF4-FFF2-40B4-BE49-F238E27FC236}">
                <a16:creationId xmlns:a16="http://schemas.microsoft.com/office/drawing/2014/main" id="{E3D14444-731D-40B5-9291-DC7E4C243817}"/>
              </a:ext>
            </a:extLst>
          </p:cNvPr>
          <p:cNvSpPr txBox="1"/>
          <p:nvPr/>
        </p:nvSpPr>
        <p:spPr>
          <a:xfrm>
            <a:off x="609601" y="6340375"/>
            <a:ext cx="6096000" cy="3046988"/>
          </a:xfrm>
          <a:prstGeom prst="rect">
            <a:avLst/>
          </a:prstGeom>
          <a:noFill/>
        </p:spPr>
        <p:txBody>
          <a:bodyPr wrap="square" rtlCol="0">
            <a:spAutoFit/>
          </a:bodyPr>
          <a:lstStyle/>
          <a:p>
            <a:r>
              <a:rPr kumimoji="1" lang="ja-JP" altLang="en-US" sz="3200" b="1" dirty="0"/>
              <a:t>いずれかの勘定科目を使用</a:t>
            </a:r>
            <a:endParaRPr kumimoji="1" lang="en-US" altLang="ja-JP" sz="3200" b="1" dirty="0"/>
          </a:p>
          <a:p>
            <a:r>
              <a:rPr kumimoji="1" lang="ja-JP" altLang="en-US" sz="3200" dirty="0"/>
              <a:t>・仕入</a:t>
            </a:r>
            <a:endParaRPr kumimoji="1" lang="en-US" altLang="ja-JP" sz="3200" dirty="0"/>
          </a:p>
          <a:p>
            <a:r>
              <a:rPr kumimoji="1" lang="ja-JP" altLang="en-US" sz="3200" dirty="0"/>
              <a:t>・前払金</a:t>
            </a:r>
            <a:endParaRPr kumimoji="1" lang="en-US" altLang="ja-JP" sz="3200" dirty="0"/>
          </a:p>
          <a:p>
            <a:r>
              <a:rPr kumimoji="1" lang="ja-JP" altLang="en-US" sz="3200" dirty="0"/>
              <a:t>・現金</a:t>
            </a:r>
            <a:endParaRPr kumimoji="1" lang="en-US" altLang="ja-JP" sz="3200" dirty="0"/>
          </a:p>
          <a:p>
            <a:r>
              <a:rPr kumimoji="1" lang="ja-JP" altLang="en-US" sz="3200" dirty="0"/>
              <a:t>・売掛金</a:t>
            </a:r>
            <a:endParaRPr kumimoji="1" lang="en-US" altLang="ja-JP" sz="3200" dirty="0"/>
          </a:p>
          <a:p>
            <a:r>
              <a:rPr kumimoji="1" lang="ja-JP" altLang="en-US" sz="3200" dirty="0"/>
              <a:t>・買掛金</a:t>
            </a:r>
            <a:endParaRPr kumimoji="1" lang="en-US" altLang="ja-JP" sz="3200" dirty="0"/>
          </a:p>
        </p:txBody>
      </p:sp>
    </p:spTree>
    <p:extLst>
      <p:ext uri="{BB962C8B-B14F-4D97-AF65-F5344CB8AC3E}">
        <p14:creationId xmlns:p14="http://schemas.microsoft.com/office/powerpoint/2010/main" val="48245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7259AE8-A636-4D68-9C36-21C2D0AFAD0C}"/>
              </a:ext>
            </a:extLst>
          </p:cNvPr>
          <p:cNvSpPr txBox="1"/>
          <p:nvPr/>
        </p:nvSpPr>
        <p:spPr>
          <a:xfrm>
            <a:off x="152400" y="190500"/>
            <a:ext cx="2502608" cy="830997"/>
          </a:xfrm>
          <a:prstGeom prst="rect">
            <a:avLst/>
          </a:prstGeom>
          <a:noFill/>
        </p:spPr>
        <p:txBody>
          <a:bodyPr wrap="none" rtlCol="0">
            <a:spAutoFit/>
          </a:bodyPr>
          <a:lstStyle/>
          <a:p>
            <a:r>
              <a:rPr kumimoji="1" lang="ja-JP" altLang="en-US" sz="4800" u="sng" dirty="0"/>
              <a:t>仕訳とは</a:t>
            </a:r>
          </a:p>
        </p:txBody>
      </p:sp>
      <p:sp>
        <p:nvSpPr>
          <p:cNvPr id="4" name="テキスト ボックス 3">
            <a:extLst>
              <a:ext uri="{FF2B5EF4-FFF2-40B4-BE49-F238E27FC236}">
                <a16:creationId xmlns:a16="http://schemas.microsoft.com/office/drawing/2014/main" id="{2630E168-A7A5-4C25-92CF-F8E851889F81}"/>
              </a:ext>
            </a:extLst>
          </p:cNvPr>
          <p:cNvSpPr txBox="1"/>
          <p:nvPr/>
        </p:nvSpPr>
        <p:spPr>
          <a:xfrm>
            <a:off x="1126067" y="2933700"/>
            <a:ext cx="16573500" cy="1569660"/>
          </a:xfrm>
          <a:prstGeom prst="rect">
            <a:avLst/>
          </a:prstGeom>
          <a:noFill/>
        </p:spPr>
        <p:txBody>
          <a:bodyPr wrap="square" rtlCol="0">
            <a:spAutoFit/>
          </a:bodyPr>
          <a:lstStyle/>
          <a:p>
            <a:pPr algn="ctr"/>
            <a:r>
              <a:rPr kumimoji="1" lang="ja-JP" altLang="en-US" sz="4800" dirty="0"/>
              <a:t>仕訳とは、簿記上のすべての取引を</a:t>
            </a:r>
            <a:r>
              <a:rPr kumimoji="1" lang="ja-JP" altLang="en-US" sz="4800" dirty="0">
                <a:solidFill>
                  <a:srgbClr val="0070C0"/>
                </a:solidFill>
              </a:rPr>
              <a:t>借方</a:t>
            </a:r>
            <a:r>
              <a:rPr kumimoji="1" lang="ja-JP" altLang="en-US" sz="4800" dirty="0"/>
              <a:t>と</a:t>
            </a:r>
            <a:r>
              <a:rPr kumimoji="1" lang="ja-JP" altLang="en-US" sz="4800" dirty="0">
                <a:solidFill>
                  <a:srgbClr val="0070C0"/>
                </a:solidFill>
              </a:rPr>
              <a:t>貸方</a:t>
            </a:r>
            <a:r>
              <a:rPr kumimoji="1" lang="ja-JP" altLang="en-US" sz="4800" dirty="0"/>
              <a:t>で分類して、</a:t>
            </a:r>
            <a:endParaRPr kumimoji="1" lang="en-US" altLang="ja-JP" sz="4800" dirty="0"/>
          </a:p>
          <a:p>
            <a:pPr algn="ctr"/>
            <a:r>
              <a:rPr kumimoji="1" lang="ja-JP" altLang="en-US" sz="4800" dirty="0"/>
              <a:t>それぞれ</a:t>
            </a:r>
            <a:r>
              <a:rPr kumimoji="1" lang="ja-JP" altLang="en-US" sz="4800" dirty="0">
                <a:solidFill>
                  <a:srgbClr val="0070C0"/>
                </a:solidFill>
              </a:rPr>
              <a:t>勘定科目</a:t>
            </a:r>
            <a:r>
              <a:rPr kumimoji="1" lang="ja-JP" altLang="en-US" sz="4800" dirty="0"/>
              <a:t>と金額を仕訳帳に記載する簿記の作業のこと</a:t>
            </a:r>
          </a:p>
        </p:txBody>
      </p:sp>
      <p:pic>
        <p:nvPicPr>
          <p:cNvPr id="1026" name="Picture 2" descr="ダブルクォーテーションの向き間違ってる人多過ぎ問題 - Weekend ...">
            <a:extLst>
              <a:ext uri="{FF2B5EF4-FFF2-40B4-BE49-F238E27FC236}">
                <a16:creationId xmlns:a16="http://schemas.microsoft.com/office/drawing/2014/main" id="{5926DBA1-0C27-4CE6-89E1-D0F34C0E90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127" r="72254" b="43835"/>
          <a:stretch/>
        </p:blipFill>
        <p:spPr bwMode="auto">
          <a:xfrm>
            <a:off x="243771" y="2095212"/>
            <a:ext cx="13716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ダブルクォーテーションの向き間違ってる人多過ぎ問題 - Weekend ...">
            <a:extLst>
              <a:ext uri="{FF2B5EF4-FFF2-40B4-BE49-F238E27FC236}">
                <a16:creationId xmlns:a16="http://schemas.microsoft.com/office/drawing/2014/main" id="{3071A1A1-6B73-4558-AF10-392C188113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449" t="36127" r="4430" b="43835"/>
          <a:stretch/>
        </p:blipFill>
        <p:spPr bwMode="auto">
          <a:xfrm>
            <a:off x="16670867" y="4504824"/>
            <a:ext cx="1143000" cy="9906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536点の記帳イラスト素材 - Getty Images">
            <a:extLst>
              <a:ext uri="{FF2B5EF4-FFF2-40B4-BE49-F238E27FC236}">
                <a16:creationId xmlns:a16="http://schemas.microsoft.com/office/drawing/2014/main" id="{76BF4118-F258-4A3E-813F-C4E2BBAFB197}"/>
              </a:ext>
            </a:extLst>
          </p:cNvPr>
          <p:cNvSpPr>
            <a:spLocks noChangeAspect="1" noChangeArrowheads="1"/>
          </p:cNvSpPr>
          <p:nvPr/>
        </p:nvSpPr>
        <p:spPr bwMode="auto">
          <a:xfrm>
            <a:off x="8997596" y="6134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8" name="図 7">
            <a:extLst>
              <a:ext uri="{FF2B5EF4-FFF2-40B4-BE49-F238E27FC236}">
                <a16:creationId xmlns:a16="http://schemas.microsoft.com/office/drawing/2014/main" id="{D44D5496-5CC4-42FC-80BA-BFF9654A0707}"/>
              </a:ext>
            </a:extLst>
          </p:cNvPr>
          <p:cNvPicPr>
            <a:picLocks noChangeAspect="1"/>
          </p:cNvPicPr>
          <p:nvPr/>
        </p:nvPicPr>
        <p:blipFill>
          <a:blip r:embed="rId4"/>
          <a:stretch>
            <a:fillRect/>
          </a:stretch>
        </p:blipFill>
        <p:spPr>
          <a:xfrm>
            <a:off x="14952133" y="561092"/>
            <a:ext cx="2209800" cy="1897987"/>
          </a:xfrm>
          <a:prstGeom prst="rect">
            <a:avLst/>
          </a:prstGeom>
        </p:spPr>
      </p:pic>
      <p:sp>
        <p:nvSpPr>
          <p:cNvPr id="10" name="テキスト ボックス 9">
            <a:extLst>
              <a:ext uri="{FF2B5EF4-FFF2-40B4-BE49-F238E27FC236}">
                <a16:creationId xmlns:a16="http://schemas.microsoft.com/office/drawing/2014/main" id="{B820FB09-6A07-4DDD-B7AE-2BAEFA0B0F54}"/>
              </a:ext>
            </a:extLst>
          </p:cNvPr>
          <p:cNvSpPr txBox="1"/>
          <p:nvPr/>
        </p:nvSpPr>
        <p:spPr>
          <a:xfrm>
            <a:off x="1066800" y="6174031"/>
            <a:ext cx="16573500" cy="1569660"/>
          </a:xfrm>
          <a:prstGeom prst="rect">
            <a:avLst/>
          </a:prstGeom>
          <a:noFill/>
        </p:spPr>
        <p:txBody>
          <a:bodyPr wrap="square" rtlCol="0">
            <a:spAutoFit/>
          </a:bodyPr>
          <a:lstStyle/>
          <a:p>
            <a:pPr algn="ctr"/>
            <a:r>
              <a:rPr kumimoji="1" lang="ja-JP" altLang="en-US" sz="4800" dirty="0"/>
              <a:t>勘定科目は資産や負債など</a:t>
            </a:r>
            <a:r>
              <a:rPr kumimoji="1" lang="en-US" altLang="ja-JP" sz="4800" dirty="0"/>
              <a:t>5</a:t>
            </a:r>
            <a:r>
              <a:rPr kumimoji="1" lang="ja-JP" altLang="en-US" sz="4800" dirty="0" err="1"/>
              <a:t>つの</a:t>
            </a:r>
            <a:r>
              <a:rPr kumimoji="1" lang="ja-JP" altLang="en-US" sz="4800" dirty="0"/>
              <a:t>グループ</a:t>
            </a:r>
            <a:r>
              <a:rPr kumimoji="1" lang="en-US" altLang="ja-JP" sz="4800" dirty="0"/>
              <a:t>*</a:t>
            </a:r>
            <a:r>
              <a:rPr kumimoji="1" lang="ja-JP" altLang="en-US" sz="4800" dirty="0"/>
              <a:t>に分類され、</a:t>
            </a:r>
            <a:endParaRPr kumimoji="1" lang="en-US" altLang="ja-JP" sz="4800" dirty="0"/>
          </a:p>
          <a:p>
            <a:pPr algn="ctr"/>
            <a:r>
              <a:rPr kumimoji="1" lang="ja-JP" altLang="en-US" sz="4800" dirty="0"/>
              <a:t>グループごとに増減を「借方」「貸方」のどちらに記入</a:t>
            </a:r>
          </a:p>
        </p:txBody>
      </p:sp>
      <p:sp>
        <p:nvSpPr>
          <p:cNvPr id="11" name="テキスト ボックス 10">
            <a:extLst>
              <a:ext uri="{FF2B5EF4-FFF2-40B4-BE49-F238E27FC236}">
                <a16:creationId xmlns:a16="http://schemas.microsoft.com/office/drawing/2014/main" id="{D4F343CD-159D-4082-9FE3-502A9AE69A9F}"/>
              </a:ext>
            </a:extLst>
          </p:cNvPr>
          <p:cNvSpPr txBox="1"/>
          <p:nvPr/>
        </p:nvSpPr>
        <p:spPr>
          <a:xfrm>
            <a:off x="533400" y="8073104"/>
            <a:ext cx="16281400" cy="1754326"/>
          </a:xfrm>
          <a:prstGeom prst="rect">
            <a:avLst/>
          </a:prstGeom>
          <a:noFill/>
        </p:spPr>
        <p:txBody>
          <a:bodyPr wrap="square" rtlCol="0">
            <a:spAutoFit/>
          </a:bodyPr>
          <a:lstStyle/>
          <a:p>
            <a:r>
              <a:rPr kumimoji="1" lang="en-US" altLang="ja-JP" sz="3600" dirty="0"/>
              <a:t>*【</a:t>
            </a:r>
            <a:r>
              <a:rPr kumimoji="1" lang="ja-JP" altLang="en-US" sz="3600" dirty="0"/>
              <a:t>５つのグループ</a:t>
            </a:r>
            <a:r>
              <a:rPr kumimoji="1" lang="en-US" altLang="ja-JP" sz="3600" dirty="0"/>
              <a:t>】</a:t>
            </a:r>
          </a:p>
          <a:p>
            <a:r>
              <a:rPr kumimoji="1" lang="ja-JP" altLang="en-US" sz="3600" dirty="0"/>
              <a:t>・</a:t>
            </a:r>
            <a:r>
              <a:rPr kumimoji="1" lang="ja-JP" altLang="en-US" sz="3600" b="1" dirty="0"/>
              <a:t>資産、負債、収益、費用、純資産</a:t>
            </a:r>
            <a:endParaRPr kumimoji="1" lang="en-US" altLang="ja-JP" sz="3600" b="1" dirty="0"/>
          </a:p>
          <a:p>
            <a:r>
              <a:rPr kumimoji="1" lang="ja-JP" altLang="en-US" sz="3600" dirty="0"/>
              <a:t>→全ての勘定科目は、この５つに分類される。</a:t>
            </a:r>
          </a:p>
        </p:txBody>
      </p:sp>
    </p:spTree>
    <p:extLst>
      <p:ext uri="{BB962C8B-B14F-4D97-AF65-F5344CB8AC3E}">
        <p14:creationId xmlns:p14="http://schemas.microsoft.com/office/powerpoint/2010/main" val="16946329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a:extLst>
              <a:ext uri="{FF2B5EF4-FFF2-40B4-BE49-F238E27FC236}">
                <a16:creationId xmlns:a16="http://schemas.microsoft.com/office/drawing/2014/main" id="{D4D010F2-2397-4833-A7C4-60AA2B999151}"/>
              </a:ext>
            </a:extLst>
          </p:cNvPr>
          <p:cNvSpPr txBox="1"/>
          <p:nvPr/>
        </p:nvSpPr>
        <p:spPr>
          <a:xfrm>
            <a:off x="0" y="190500"/>
            <a:ext cx="17859375" cy="1938992"/>
          </a:xfrm>
          <a:prstGeom prst="rect">
            <a:avLst/>
          </a:prstGeom>
          <a:noFill/>
        </p:spPr>
        <p:txBody>
          <a:bodyPr wrap="square" rtlCol="0">
            <a:spAutoFit/>
          </a:bodyPr>
          <a:lstStyle/>
          <a:p>
            <a:pPr algn="ctr"/>
            <a:r>
              <a:rPr kumimoji="1" lang="en-US" altLang="ja-JP" sz="4000" dirty="0"/>
              <a:t>【</a:t>
            </a:r>
            <a:r>
              <a:rPr kumimoji="1" lang="ja-JP" altLang="en-US" sz="4000" dirty="0"/>
              <a:t>問２０：旅費交通費</a:t>
            </a:r>
            <a:r>
              <a:rPr kumimoji="1" lang="en-US" altLang="ja-JP" sz="4000" dirty="0"/>
              <a:t>】</a:t>
            </a:r>
            <a:r>
              <a:rPr kumimoji="1" lang="ja-JP" altLang="en-US" sz="4000" dirty="0"/>
              <a:t>以下の取引の仕訳をしてください。</a:t>
            </a:r>
            <a:endParaRPr kumimoji="1" lang="en-US" altLang="ja-JP" sz="4000" dirty="0"/>
          </a:p>
          <a:p>
            <a:pPr algn="ctr"/>
            <a:endParaRPr kumimoji="1" lang="en-US" altLang="ja-JP" sz="4000" dirty="0"/>
          </a:p>
          <a:p>
            <a:pPr algn="ctr"/>
            <a:r>
              <a:rPr kumimoji="1" lang="ja-JP" altLang="en-US" sz="4000" dirty="0"/>
              <a:t>従業員に出張旅費の概算額として</a:t>
            </a:r>
            <a:r>
              <a:rPr kumimoji="1" lang="en-US" altLang="ja-JP" sz="4000" dirty="0"/>
              <a:t>30,000</a:t>
            </a:r>
            <a:r>
              <a:rPr kumimoji="1" lang="ja-JP" altLang="en-US" sz="4000" dirty="0"/>
              <a:t>円を現金で手渡した。</a:t>
            </a:r>
            <a:endParaRPr kumimoji="1" lang="en-US" altLang="ja-JP" sz="4000" dirty="0"/>
          </a:p>
        </p:txBody>
      </p:sp>
      <p:graphicFrame>
        <p:nvGraphicFramePr>
          <p:cNvPr id="4" name="表 3">
            <a:extLst>
              <a:ext uri="{FF2B5EF4-FFF2-40B4-BE49-F238E27FC236}">
                <a16:creationId xmlns:a16="http://schemas.microsoft.com/office/drawing/2014/main" id="{423A8F88-9135-4B73-A071-E27F4829D13B}"/>
              </a:ext>
            </a:extLst>
          </p:cNvPr>
          <p:cNvGraphicFramePr>
            <a:graphicFrameLocks noGrp="1"/>
          </p:cNvGraphicFramePr>
          <p:nvPr>
            <p:extLst>
              <p:ext uri="{D42A27DB-BD31-4B8C-83A1-F6EECF244321}">
                <p14:modId xmlns:p14="http://schemas.microsoft.com/office/powerpoint/2010/main" val="3856088108"/>
              </p:ext>
            </p:extLst>
          </p:nvPr>
        </p:nvGraphicFramePr>
        <p:xfrm>
          <a:off x="1828800" y="2611161"/>
          <a:ext cx="15011400" cy="1738748"/>
        </p:xfrm>
        <a:graphic>
          <a:graphicData uri="http://schemas.openxmlformats.org/drawingml/2006/table">
            <a:tbl>
              <a:tblPr firstRow="1" bandRow="1">
                <a:tableStyleId>{5C22544A-7EE6-4342-B048-85BDC9FD1C3A}</a:tableStyleId>
              </a:tblPr>
              <a:tblGrid>
                <a:gridCol w="3752850">
                  <a:extLst>
                    <a:ext uri="{9D8B030D-6E8A-4147-A177-3AD203B41FA5}">
                      <a16:colId xmlns:a16="http://schemas.microsoft.com/office/drawing/2014/main" val="4262114643"/>
                    </a:ext>
                  </a:extLst>
                </a:gridCol>
                <a:gridCol w="3752850">
                  <a:extLst>
                    <a:ext uri="{9D8B030D-6E8A-4147-A177-3AD203B41FA5}">
                      <a16:colId xmlns:a16="http://schemas.microsoft.com/office/drawing/2014/main" val="2759163232"/>
                    </a:ext>
                  </a:extLst>
                </a:gridCol>
                <a:gridCol w="3752850">
                  <a:extLst>
                    <a:ext uri="{9D8B030D-6E8A-4147-A177-3AD203B41FA5}">
                      <a16:colId xmlns:a16="http://schemas.microsoft.com/office/drawing/2014/main" val="487501093"/>
                    </a:ext>
                  </a:extLst>
                </a:gridCol>
                <a:gridCol w="3752850">
                  <a:extLst>
                    <a:ext uri="{9D8B030D-6E8A-4147-A177-3AD203B41FA5}">
                      <a16:colId xmlns:a16="http://schemas.microsoft.com/office/drawing/2014/main" val="2708463579"/>
                    </a:ext>
                  </a:extLst>
                </a:gridCol>
              </a:tblGrid>
              <a:tr h="806568">
                <a:tc gridSpan="2">
                  <a:txBody>
                    <a:bodyPr/>
                    <a:lstStyle/>
                    <a:p>
                      <a:pPr algn="ctr"/>
                      <a:r>
                        <a:rPr kumimoji="1" lang="ja-JP" altLang="en-US" sz="3600" dirty="0"/>
                        <a:t>借方</a:t>
                      </a:r>
                    </a:p>
                  </a:txBody>
                  <a:tcPr anchor="ctr"/>
                </a:tc>
                <a:tc hMerge="1">
                  <a:txBody>
                    <a:bodyPr/>
                    <a:lstStyle/>
                    <a:p>
                      <a:endParaRPr kumimoji="1" lang="ja-JP" altLang="en-US" dirty="0"/>
                    </a:p>
                  </a:txBody>
                  <a:tcPr/>
                </a:tc>
                <a:tc gridSpan="2">
                  <a:txBody>
                    <a:bodyPr/>
                    <a:lstStyle/>
                    <a:p>
                      <a:pPr algn="ctr"/>
                      <a:r>
                        <a:rPr kumimoji="1" lang="ja-JP" altLang="en-US" sz="3600" dirty="0"/>
                        <a:t>貸方</a:t>
                      </a:r>
                    </a:p>
                  </a:txBody>
                  <a:tcPr anchor="ctr"/>
                </a:tc>
                <a:tc hMerge="1">
                  <a:txBody>
                    <a:bodyPr/>
                    <a:lstStyle/>
                    <a:p>
                      <a:endParaRPr kumimoji="1" lang="ja-JP" altLang="en-US" dirty="0"/>
                    </a:p>
                  </a:txBody>
                  <a:tcPr/>
                </a:tc>
                <a:extLst>
                  <a:ext uri="{0D108BD9-81ED-4DB2-BD59-A6C34878D82A}">
                    <a16:rowId xmlns:a16="http://schemas.microsoft.com/office/drawing/2014/main" val="2120561885"/>
                  </a:ext>
                </a:extLst>
              </a:tr>
              <a:tr h="932180">
                <a:tc>
                  <a:txBody>
                    <a:bodyPr/>
                    <a:lstStyle/>
                    <a:p>
                      <a:pPr algn="ctr"/>
                      <a:endParaRPr kumimoji="1" lang="en-US" altLang="ja-JP" sz="2800" dirty="0">
                        <a:solidFill>
                          <a:schemeClr val="tx1"/>
                        </a:solidFill>
                      </a:endParaRPr>
                    </a:p>
                  </a:txBody>
                  <a:tcPr anchor="ctr"/>
                </a:tc>
                <a:tc>
                  <a:txBody>
                    <a:bodyPr/>
                    <a:lstStyle/>
                    <a:p>
                      <a:pPr algn="ctr"/>
                      <a:endParaRPr kumimoji="1" lang="ja-JP" altLang="en-US" sz="2800" dirty="0">
                        <a:solidFill>
                          <a:schemeClr val="tx1"/>
                        </a:solidFill>
                      </a:endParaRPr>
                    </a:p>
                  </a:txBody>
                  <a:tcPr anchor="ctr"/>
                </a:tc>
                <a:tc>
                  <a:txBody>
                    <a:bodyPr/>
                    <a:lstStyle/>
                    <a:p>
                      <a:pPr algn="ctr"/>
                      <a:endParaRPr kumimoji="1" lang="ja-JP" altLang="en-US" sz="28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800" dirty="0">
                        <a:solidFill>
                          <a:schemeClr val="tx1"/>
                        </a:solidFill>
                      </a:endParaRPr>
                    </a:p>
                  </a:txBody>
                  <a:tcPr anchor="ctr"/>
                </a:tc>
                <a:extLst>
                  <a:ext uri="{0D108BD9-81ED-4DB2-BD59-A6C34878D82A}">
                    <a16:rowId xmlns:a16="http://schemas.microsoft.com/office/drawing/2014/main" val="2641389420"/>
                  </a:ext>
                </a:extLst>
              </a:tr>
            </a:tbl>
          </a:graphicData>
        </a:graphic>
      </p:graphicFrame>
      <p:sp>
        <p:nvSpPr>
          <p:cNvPr id="6" name="テキスト ボックス 5">
            <a:extLst>
              <a:ext uri="{FF2B5EF4-FFF2-40B4-BE49-F238E27FC236}">
                <a16:creationId xmlns:a16="http://schemas.microsoft.com/office/drawing/2014/main" id="{E3D14444-731D-40B5-9291-DC7E4C243817}"/>
              </a:ext>
            </a:extLst>
          </p:cNvPr>
          <p:cNvSpPr txBox="1"/>
          <p:nvPr/>
        </p:nvSpPr>
        <p:spPr>
          <a:xfrm>
            <a:off x="609601" y="6340375"/>
            <a:ext cx="6096000" cy="2554545"/>
          </a:xfrm>
          <a:prstGeom prst="rect">
            <a:avLst/>
          </a:prstGeom>
          <a:noFill/>
        </p:spPr>
        <p:txBody>
          <a:bodyPr wrap="square" rtlCol="0">
            <a:spAutoFit/>
          </a:bodyPr>
          <a:lstStyle/>
          <a:p>
            <a:r>
              <a:rPr kumimoji="1" lang="ja-JP" altLang="en-US" sz="3200" b="1" dirty="0"/>
              <a:t>いずれかの勘定科目を使用</a:t>
            </a:r>
            <a:endParaRPr kumimoji="1" lang="en-US" altLang="ja-JP" sz="3200" b="1" dirty="0"/>
          </a:p>
          <a:p>
            <a:r>
              <a:rPr kumimoji="1" lang="ja-JP" altLang="en-US" sz="3200" dirty="0"/>
              <a:t>・仮払金</a:t>
            </a:r>
            <a:endParaRPr kumimoji="1" lang="en-US" altLang="ja-JP" sz="3200" dirty="0"/>
          </a:p>
          <a:p>
            <a:r>
              <a:rPr kumimoji="1" lang="ja-JP" altLang="en-US" sz="3200" dirty="0"/>
              <a:t>・現金</a:t>
            </a:r>
            <a:endParaRPr kumimoji="1" lang="en-US" altLang="ja-JP" sz="3200" dirty="0"/>
          </a:p>
          <a:p>
            <a:r>
              <a:rPr kumimoji="1" lang="ja-JP" altLang="en-US" sz="3200" dirty="0"/>
              <a:t>・前払金</a:t>
            </a:r>
            <a:endParaRPr kumimoji="1" lang="en-US" altLang="ja-JP" sz="3200" dirty="0"/>
          </a:p>
          <a:p>
            <a:r>
              <a:rPr kumimoji="1" lang="ja-JP" altLang="en-US" sz="3200" dirty="0"/>
              <a:t>・旅費交通費</a:t>
            </a:r>
            <a:endParaRPr kumimoji="1" lang="en-US" altLang="ja-JP" sz="3200" dirty="0"/>
          </a:p>
        </p:txBody>
      </p:sp>
    </p:spTree>
    <p:extLst>
      <p:ext uri="{BB962C8B-B14F-4D97-AF65-F5344CB8AC3E}">
        <p14:creationId xmlns:p14="http://schemas.microsoft.com/office/powerpoint/2010/main" val="3726198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a:extLst>
              <a:ext uri="{FF2B5EF4-FFF2-40B4-BE49-F238E27FC236}">
                <a16:creationId xmlns:a16="http://schemas.microsoft.com/office/drawing/2014/main" id="{D4D010F2-2397-4833-A7C4-60AA2B999151}"/>
              </a:ext>
            </a:extLst>
          </p:cNvPr>
          <p:cNvSpPr txBox="1"/>
          <p:nvPr/>
        </p:nvSpPr>
        <p:spPr>
          <a:xfrm>
            <a:off x="0" y="190500"/>
            <a:ext cx="17859375" cy="3754874"/>
          </a:xfrm>
          <a:prstGeom prst="rect">
            <a:avLst/>
          </a:prstGeom>
          <a:noFill/>
        </p:spPr>
        <p:txBody>
          <a:bodyPr wrap="square" rtlCol="0">
            <a:spAutoFit/>
          </a:bodyPr>
          <a:lstStyle/>
          <a:p>
            <a:pPr algn="ctr"/>
            <a:r>
              <a:rPr kumimoji="1" lang="en-US" altLang="ja-JP" sz="4000" dirty="0"/>
              <a:t>【</a:t>
            </a:r>
            <a:r>
              <a:rPr kumimoji="1" lang="ja-JP" altLang="en-US" sz="4000" dirty="0"/>
              <a:t>問２１：旅費交通費２</a:t>
            </a:r>
            <a:r>
              <a:rPr kumimoji="1" lang="en-US" altLang="ja-JP" sz="4000" dirty="0"/>
              <a:t>】</a:t>
            </a:r>
            <a:r>
              <a:rPr kumimoji="1" lang="ja-JP" altLang="en-US" sz="4000" dirty="0"/>
              <a:t>以下の取引の仕訳をしてください。</a:t>
            </a:r>
            <a:endParaRPr kumimoji="1" lang="en-US" altLang="ja-JP" sz="4000" dirty="0"/>
          </a:p>
          <a:p>
            <a:pPr algn="ctr"/>
            <a:endParaRPr kumimoji="1" lang="en-US" altLang="ja-JP" sz="2000" dirty="0"/>
          </a:p>
          <a:p>
            <a:pPr algn="ctr"/>
            <a:r>
              <a:rPr kumimoji="1" lang="ja-JP" altLang="en-US" sz="4000" dirty="0"/>
              <a:t>問</a:t>
            </a:r>
            <a:r>
              <a:rPr kumimoji="1" lang="en-US" altLang="ja-JP" sz="4000" dirty="0"/>
              <a:t>20</a:t>
            </a:r>
            <a:r>
              <a:rPr kumimoji="1" lang="ja-JP" altLang="en-US" sz="4000" dirty="0"/>
              <a:t>の従業員が出張から戻り、以下の旅費交通費精算書の提出を受け、</a:t>
            </a:r>
            <a:endParaRPr kumimoji="1" lang="en-US" altLang="ja-JP" sz="4000" dirty="0"/>
          </a:p>
          <a:p>
            <a:pPr algn="ctr"/>
            <a:r>
              <a:rPr kumimoji="1" lang="ja-JP" altLang="en-US" sz="4000" dirty="0"/>
              <a:t>残金は現金で受け取った。</a:t>
            </a:r>
            <a:endParaRPr kumimoji="1" lang="en-US" altLang="ja-JP" sz="4000" dirty="0"/>
          </a:p>
          <a:p>
            <a:pPr algn="ctr"/>
            <a:endParaRPr kumimoji="1" lang="ja-JP" altLang="en-US" dirty="0"/>
          </a:p>
          <a:p>
            <a:pPr algn="ctr"/>
            <a:r>
              <a:rPr kumimoji="1" lang="en-US" altLang="ja-JP" sz="4000" dirty="0"/>
              <a:t>【</a:t>
            </a:r>
            <a:r>
              <a:rPr kumimoji="1" lang="ja-JP" altLang="en-US" sz="4000" dirty="0"/>
              <a:t>旅費交通費精算書の内容</a:t>
            </a:r>
            <a:r>
              <a:rPr kumimoji="1" lang="en-US" altLang="ja-JP" sz="4000" dirty="0"/>
              <a:t>】</a:t>
            </a:r>
          </a:p>
          <a:p>
            <a:pPr algn="ctr"/>
            <a:r>
              <a:rPr kumimoji="1" lang="ja-JP" altLang="en-US" sz="4000" dirty="0"/>
              <a:t>電車代</a:t>
            </a:r>
            <a:r>
              <a:rPr kumimoji="1" lang="en-US" altLang="ja-JP" sz="4000" dirty="0"/>
              <a:t>2,000</a:t>
            </a:r>
            <a:r>
              <a:rPr kumimoji="1" lang="ja-JP" altLang="en-US" sz="4000" dirty="0"/>
              <a:t>円、タクシー代</a:t>
            </a:r>
            <a:r>
              <a:rPr kumimoji="1" lang="en-US" altLang="ja-JP" sz="4000" dirty="0"/>
              <a:t>5,000</a:t>
            </a:r>
            <a:r>
              <a:rPr kumimoji="1" lang="ja-JP" altLang="en-US" sz="4000" dirty="0"/>
              <a:t>円、宿泊代</a:t>
            </a:r>
            <a:r>
              <a:rPr kumimoji="1" lang="en-US" altLang="ja-JP" sz="4000" dirty="0"/>
              <a:t>13,000</a:t>
            </a:r>
            <a:r>
              <a:rPr kumimoji="1" lang="ja-JP" altLang="en-US" sz="4000" dirty="0"/>
              <a:t>円</a:t>
            </a:r>
            <a:endParaRPr kumimoji="1" lang="en-US" altLang="ja-JP" sz="4000" dirty="0"/>
          </a:p>
        </p:txBody>
      </p:sp>
      <p:graphicFrame>
        <p:nvGraphicFramePr>
          <p:cNvPr id="4" name="表 3">
            <a:extLst>
              <a:ext uri="{FF2B5EF4-FFF2-40B4-BE49-F238E27FC236}">
                <a16:creationId xmlns:a16="http://schemas.microsoft.com/office/drawing/2014/main" id="{423A8F88-9135-4B73-A071-E27F4829D13B}"/>
              </a:ext>
            </a:extLst>
          </p:cNvPr>
          <p:cNvGraphicFramePr>
            <a:graphicFrameLocks noGrp="1"/>
          </p:cNvGraphicFramePr>
          <p:nvPr>
            <p:extLst>
              <p:ext uri="{D42A27DB-BD31-4B8C-83A1-F6EECF244321}">
                <p14:modId xmlns:p14="http://schemas.microsoft.com/office/powerpoint/2010/main" val="2407449629"/>
              </p:ext>
            </p:extLst>
          </p:nvPr>
        </p:nvGraphicFramePr>
        <p:xfrm>
          <a:off x="1981200" y="4202369"/>
          <a:ext cx="15011400" cy="2670928"/>
        </p:xfrm>
        <a:graphic>
          <a:graphicData uri="http://schemas.openxmlformats.org/drawingml/2006/table">
            <a:tbl>
              <a:tblPr firstRow="1" bandRow="1">
                <a:tableStyleId>{5C22544A-7EE6-4342-B048-85BDC9FD1C3A}</a:tableStyleId>
              </a:tblPr>
              <a:tblGrid>
                <a:gridCol w="3752850">
                  <a:extLst>
                    <a:ext uri="{9D8B030D-6E8A-4147-A177-3AD203B41FA5}">
                      <a16:colId xmlns:a16="http://schemas.microsoft.com/office/drawing/2014/main" val="4262114643"/>
                    </a:ext>
                  </a:extLst>
                </a:gridCol>
                <a:gridCol w="3752850">
                  <a:extLst>
                    <a:ext uri="{9D8B030D-6E8A-4147-A177-3AD203B41FA5}">
                      <a16:colId xmlns:a16="http://schemas.microsoft.com/office/drawing/2014/main" val="2759163232"/>
                    </a:ext>
                  </a:extLst>
                </a:gridCol>
                <a:gridCol w="3752850">
                  <a:extLst>
                    <a:ext uri="{9D8B030D-6E8A-4147-A177-3AD203B41FA5}">
                      <a16:colId xmlns:a16="http://schemas.microsoft.com/office/drawing/2014/main" val="487501093"/>
                    </a:ext>
                  </a:extLst>
                </a:gridCol>
                <a:gridCol w="3752850">
                  <a:extLst>
                    <a:ext uri="{9D8B030D-6E8A-4147-A177-3AD203B41FA5}">
                      <a16:colId xmlns:a16="http://schemas.microsoft.com/office/drawing/2014/main" val="2708463579"/>
                    </a:ext>
                  </a:extLst>
                </a:gridCol>
              </a:tblGrid>
              <a:tr h="806568">
                <a:tc gridSpan="2">
                  <a:txBody>
                    <a:bodyPr/>
                    <a:lstStyle/>
                    <a:p>
                      <a:pPr algn="ctr"/>
                      <a:r>
                        <a:rPr kumimoji="1" lang="ja-JP" altLang="en-US" sz="3600" dirty="0"/>
                        <a:t>借方</a:t>
                      </a:r>
                    </a:p>
                  </a:txBody>
                  <a:tcPr anchor="ctr"/>
                </a:tc>
                <a:tc hMerge="1">
                  <a:txBody>
                    <a:bodyPr/>
                    <a:lstStyle/>
                    <a:p>
                      <a:endParaRPr kumimoji="1" lang="ja-JP" altLang="en-US" dirty="0"/>
                    </a:p>
                  </a:txBody>
                  <a:tcPr/>
                </a:tc>
                <a:tc gridSpan="2">
                  <a:txBody>
                    <a:bodyPr/>
                    <a:lstStyle/>
                    <a:p>
                      <a:pPr algn="ctr"/>
                      <a:r>
                        <a:rPr kumimoji="1" lang="ja-JP" altLang="en-US" sz="3600" dirty="0"/>
                        <a:t>貸方</a:t>
                      </a:r>
                    </a:p>
                  </a:txBody>
                  <a:tcPr anchor="ctr"/>
                </a:tc>
                <a:tc hMerge="1">
                  <a:txBody>
                    <a:bodyPr/>
                    <a:lstStyle/>
                    <a:p>
                      <a:endParaRPr kumimoji="1" lang="ja-JP" altLang="en-US" dirty="0"/>
                    </a:p>
                  </a:txBody>
                  <a:tcPr/>
                </a:tc>
                <a:extLst>
                  <a:ext uri="{0D108BD9-81ED-4DB2-BD59-A6C34878D82A}">
                    <a16:rowId xmlns:a16="http://schemas.microsoft.com/office/drawing/2014/main" val="2120561885"/>
                  </a:ext>
                </a:extLst>
              </a:tr>
              <a:tr h="932180">
                <a:tc>
                  <a:txBody>
                    <a:bodyPr/>
                    <a:lstStyle/>
                    <a:p>
                      <a:pPr algn="ctr"/>
                      <a:endParaRPr kumimoji="1" lang="en-US" altLang="ja-JP" sz="2800" dirty="0">
                        <a:solidFill>
                          <a:schemeClr val="tx1"/>
                        </a:solidFill>
                      </a:endParaRPr>
                    </a:p>
                  </a:txBody>
                  <a:tcPr anchor="ctr"/>
                </a:tc>
                <a:tc>
                  <a:txBody>
                    <a:bodyPr/>
                    <a:lstStyle/>
                    <a:p>
                      <a:pPr algn="ctr"/>
                      <a:endParaRPr kumimoji="1" lang="ja-JP" altLang="en-US" sz="2800" dirty="0">
                        <a:solidFill>
                          <a:schemeClr val="tx1"/>
                        </a:solidFill>
                      </a:endParaRPr>
                    </a:p>
                  </a:txBody>
                  <a:tcPr anchor="ctr"/>
                </a:tc>
                <a:tc>
                  <a:txBody>
                    <a:bodyPr/>
                    <a:lstStyle/>
                    <a:p>
                      <a:pPr algn="ctr"/>
                      <a:endParaRPr kumimoji="1" lang="ja-JP" altLang="en-US" sz="28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800" dirty="0">
                        <a:solidFill>
                          <a:schemeClr val="tx1"/>
                        </a:solidFill>
                      </a:endParaRPr>
                    </a:p>
                  </a:txBody>
                  <a:tcPr anchor="ctr"/>
                </a:tc>
                <a:extLst>
                  <a:ext uri="{0D108BD9-81ED-4DB2-BD59-A6C34878D82A}">
                    <a16:rowId xmlns:a16="http://schemas.microsoft.com/office/drawing/2014/main" val="2641389420"/>
                  </a:ext>
                </a:extLst>
              </a:tr>
              <a:tr h="932180">
                <a:tc>
                  <a:txBody>
                    <a:bodyPr/>
                    <a:lstStyle/>
                    <a:p>
                      <a:pPr algn="ctr"/>
                      <a:endParaRPr kumimoji="1" lang="en-US" altLang="ja-JP" sz="2800" dirty="0">
                        <a:solidFill>
                          <a:schemeClr val="tx1"/>
                        </a:solidFill>
                      </a:endParaRPr>
                    </a:p>
                  </a:txBody>
                  <a:tcPr anchor="ctr"/>
                </a:tc>
                <a:tc>
                  <a:txBody>
                    <a:bodyPr/>
                    <a:lstStyle/>
                    <a:p>
                      <a:pPr algn="ctr"/>
                      <a:endParaRPr kumimoji="1" lang="ja-JP" altLang="en-US" sz="2800" dirty="0">
                        <a:solidFill>
                          <a:schemeClr val="tx1"/>
                        </a:solidFill>
                      </a:endParaRPr>
                    </a:p>
                  </a:txBody>
                  <a:tcPr anchor="ctr"/>
                </a:tc>
                <a:tc>
                  <a:txBody>
                    <a:bodyPr/>
                    <a:lstStyle/>
                    <a:p>
                      <a:pPr algn="ctr"/>
                      <a:endParaRPr kumimoji="1" lang="ja-JP" altLang="en-US" sz="28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800" dirty="0">
                        <a:solidFill>
                          <a:schemeClr val="tx1"/>
                        </a:solidFill>
                      </a:endParaRPr>
                    </a:p>
                  </a:txBody>
                  <a:tcPr anchor="ctr"/>
                </a:tc>
                <a:extLst>
                  <a:ext uri="{0D108BD9-81ED-4DB2-BD59-A6C34878D82A}">
                    <a16:rowId xmlns:a16="http://schemas.microsoft.com/office/drawing/2014/main" val="2513531873"/>
                  </a:ext>
                </a:extLst>
              </a:tr>
            </a:tbl>
          </a:graphicData>
        </a:graphic>
      </p:graphicFrame>
      <p:sp>
        <p:nvSpPr>
          <p:cNvPr id="6" name="テキスト ボックス 5">
            <a:extLst>
              <a:ext uri="{FF2B5EF4-FFF2-40B4-BE49-F238E27FC236}">
                <a16:creationId xmlns:a16="http://schemas.microsoft.com/office/drawing/2014/main" id="{E3D14444-731D-40B5-9291-DC7E4C243817}"/>
              </a:ext>
            </a:extLst>
          </p:cNvPr>
          <p:cNvSpPr txBox="1"/>
          <p:nvPr/>
        </p:nvSpPr>
        <p:spPr>
          <a:xfrm>
            <a:off x="414772" y="7178198"/>
            <a:ext cx="6096000" cy="2554545"/>
          </a:xfrm>
          <a:prstGeom prst="rect">
            <a:avLst/>
          </a:prstGeom>
          <a:noFill/>
        </p:spPr>
        <p:txBody>
          <a:bodyPr wrap="square" rtlCol="0">
            <a:spAutoFit/>
          </a:bodyPr>
          <a:lstStyle/>
          <a:p>
            <a:r>
              <a:rPr kumimoji="1" lang="ja-JP" altLang="en-US" sz="3200" b="1" dirty="0"/>
              <a:t>いずれかの勘定科目を使用</a:t>
            </a:r>
            <a:endParaRPr kumimoji="1" lang="en-US" altLang="ja-JP" sz="3200" b="1" dirty="0"/>
          </a:p>
          <a:p>
            <a:r>
              <a:rPr kumimoji="1" lang="ja-JP" altLang="en-US" sz="3200" dirty="0"/>
              <a:t>・仮払金</a:t>
            </a:r>
            <a:endParaRPr kumimoji="1" lang="en-US" altLang="ja-JP" sz="3200" dirty="0"/>
          </a:p>
          <a:p>
            <a:r>
              <a:rPr kumimoji="1" lang="ja-JP" altLang="en-US" sz="3200" dirty="0"/>
              <a:t>・現金</a:t>
            </a:r>
            <a:endParaRPr kumimoji="1" lang="en-US" altLang="ja-JP" sz="3200" dirty="0"/>
          </a:p>
          <a:p>
            <a:r>
              <a:rPr kumimoji="1" lang="ja-JP" altLang="en-US" sz="3200" dirty="0"/>
              <a:t>・前払金</a:t>
            </a:r>
            <a:endParaRPr kumimoji="1" lang="en-US" altLang="ja-JP" sz="3200" dirty="0"/>
          </a:p>
          <a:p>
            <a:r>
              <a:rPr kumimoji="1" lang="ja-JP" altLang="en-US" sz="3200" dirty="0"/>
              <a:t>・旅費交通費</a:t>
            </a:r>
            <a:endParaRPr kumimoji="1" lang="en-US" altLang="ja-JP" sz="3200" dirty="0"/>
          </a:p>
        </p:txBody>
      </p:sp>
    </p:spTree>
    <p:extLst>
      <p:ext uri="{BB962C8B-B14F-4D97-AF65-F5344CB8AC3E}">
        <p14:creationId xmlns:p14="http://schemas.microsoft.com/office/powerpoint/2010/main" val="27683739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a:extLst>
              <a:ext uri="{FF2B5EF4-FFF2-40B4-BE49-F238E27FC236}">
                <a16:creationId xmlns:a16="http://schemas.microsoft.com/office/drawing/2014/main" id="{D4D010F2-2397-4833-A7C4-60AA2B999151}"/>
              </a:ext>
            </a:extLst>
          </p:cNvPr>
          <p:cNvSpPr txBox="1"/>
          <p:nvPr/>
        </p:nvSpPr>
        <p:spPr>
          <a:xfrm>
            <a:off x="0" y="239167"/>
            <a:ext cx="17859375" cy="2554545"/>
          </a:xfrm>
          <a:prstGeom prst="rect">
            <a:avLst/>
          </a:prstGeom>
          <a:noFill/>
        </p:spPr>
        <p:txBody>
          <a:bodyPr wrap="square" rtlCol="0">
            <a:spAutoFit/>
          </a:bodyPr>
          <a:lstStyle/>
          <a:p>
            <a:pPr algn="ctr"/>
            <a:r>
              <a:rPr kumimoji="1" lang="en-US" altLang="ja-JP" sz="4000" dirty="0"/>
              <a:t>【</a:t>
            </a:r>
            <a:r>
              <a:rPr kumimoji="1" lang="ja-JP" altLang="en-US" sz="4000" dirty="0"/>
              <a:t>問２２：給与</a:t>
            </a:r>
            <a:r>
              <a:rPr kumimoji="1" lang="en-US" altLang="ja-JP" sz="4000" dirty="0"/>
              <a:t>】</a:t>
            </a:r>
            <a:r>
              <a:rPr kumimoji="1" lang="ja-JP" altLang="en-US" sz="4000" dirty="0"/>
              <a:t>以下の取引の仕訳をしてください。</a:t>
            </a:r>
            <a:endParaRPr kumimoji="1" lang="en-US" altLang="ja-JP" sz="4000" dirty="0"/>
          </a:p>
          <a:p>
            <a:pPr algn="ctr"/>
            <a:endParaRPr kumimoji="1" lang="en-US" altLang="ja-JP" sz="4000" dirty="0"/>
          </a:p>
          <a:p>
            <a:pPr algn="ctr"/>
            <a:r>
              <a:rPr kumimoji="1" lang="ja-JP" altLang="en-US" sz="4000" dirty="0"/>
              <a:t>給料日となり、給料総額</a:t>
            </a:r>
            <a:r>
              <a:rPr kumimoji="1" lang="en-US" altLang="ja-JP" sz="4000" dirty="0"/>
              <a:t>300,000</a:t>
            </a:r>
            <a:r>
              <a:rPr kumimoji="1" lang="ja-JP" altLang="en-US" sz="4000" dirty="0"/>
              <a:t>円のうち、源泉所得税</a:t>
            </a:r>
            <a:r>
              <a:rPr kumimoji="1" lang="en-US" altLang="ja-JP" sz="4000" dirty="0"/>
              <a:t>30,000</a:t>
            </a:r>
            <a:r>
              <a:rPr kumimoji="1" lang="ja-JP" altLang="en-US" sz="4000" dirty="0"/>
              <a:t>円、社会保険料</a:t>
            </a:r>
            <a:r>
              <a:rPr kumimoji="1" lang="en-US" altLang="ja-JP" sz="4000" dirty="0"/>
              <a:t>10,000</a:t>
            </a:r>
            <a:r>
              <a:rPr kumimoji="1" lang="ja-JP" altLang="en-US" sz="4000" dirty="0"/>
              <a:t>円を差し引き、当座預金口座から振り替えて支払った。</a:t>
            </a:r>
            <a:endParaRPr kumimoji="1" lang="en-US" altLang="ja-JP" sz="4000" dirty="0"/>
          </a:p>
        </p:txBody>
      </p:sp>
      <p:graphicFrame>
        <p:nvGraphicFramePr>
          <p:cNvPr id="4" name="表 3">
            <a:extLst>
              <a:ext uri="{FF2B5EF4-FFF2-40B4-BE49-F238E27FC236}">
                <a16:creationId xmlns:a16="http://schemas.microsoft.com/office/drawing/2014/main" id="{423A8F88-9135-4B73-A071-E27F4829D13B}"/>
              </a:ext>
            </a:extLst>
          </p:cNvPr>
          <p:cNvGraphicFramePr>
            <a:graphicFrameLocks noGrp="1"/>
          </p:cNvGraphicFramePr>
          <p:nvPr>
            <p:extLst>
              <p:ext uri="{D42A27DB-BD31-4B8C-83A1-F6EECF244321}">
                <p14:modId xmlns:p14="http://schemas.microsoft.com/office/powerpoint/2010/main" val="1596852519"/>
              </p:ext>
            </p:extLst>
          </p:nvPr>
        </p:nvGraphicFramePr>
        <p:xfrm>
          <a:off x="1905000" y="3086100"/>
          <a:ext cx="15011400" cy="3603108"/>
        </p:xfrm>
        <a:graphic>
          <a:graphicData uri="http://schemas.openxmlformats.org/drawingml/2006/table">
            <a:tbl>
              <a:tblPr firstRow="1" bandRow="1">
                <a:tableStyleId>{5C22544A-7EE6-4342-B048-85BDC9FD1C3A}</a:tableStyleId>
              </a:tblPr>
              <a:tblGrid>
                <a:gridCol w="3752850">
                  <a:extLst>
                    <a:ext uri="{9D8B030D-6E8A-4147-A177-3AD203B41FA5}">
                      <a16:colId xmlns:a16="http://schemas.microsoft.com/office/drawing/2014/main" val="4262114643"/>
                    </a:ext>
                  </a:extLst>
                </a:gridCol>
                <a:gridCol w="3409950">
                  <a:extLst>
                    <a:ext uri="{9D8B030D-6E8A-4147-A177-3AD203B41FA5}">
                      <a16:colId xmlns:a16="http://schemas.microsoft.com/office/drawing/2014/main" val="2759163232"/>
                    </a:ext>
                  </a:extLst>
                </a:gridCol>
                <a:gridCol w="4095750">
                  <a:extLst>
                    <a:ext uri="{9D8B030D-6E8A-4147-A177-3AD203B41FA5}">
                      <a16:colId xmlns:a16="http://schemas.microsoft.com/office/drawing/2014/main" val="487501093"/>
                    </a:ext>
                  </a:extLst>
                </a:gridCol>
                <a:gridCol w="3752850">
                  <a:extLst>
                    <a:ext uri="{9D8B030D-6E8A-4147-A177-3AD203B41FA5}">
                      <a16:colId xmlns:a16="http://schemas.microsoft.com/office/drawing/2014/main" val="2708463579"/>
                    </a:ext>
                  </a:extLst>
                </a:gridCol>
              </a:tblGrid>
              <a:tr h="806568">
                <a:tc gridSpan="2">
                  <a:txBody>
                    <a:bodyPr/>
                    <a:lstStyle/>
                    <a:p>
                      <a:pPr algn="ctr"/>
                      <a:r>
                        <a:rPr kumimoji="1" lang="ja-JP" altLang="en-US" sz="3600" dirty="0"/>
                        <a:t>借方</a:t>
                      </a:r>
                    </a:p>
                  </a:txBody>
                  <a:tcPr anchor="ctr"/>
                </a:tc>
                <a:tc hMerge="1">
                  <a:txBody>
                    <a:bodyPr/>
                    <a:lstStyle/>
                    <a:p>
                      <a:endParaRPr kumimoji="1" lang="ja-JP" altLang="en-US" dirty="0"/>
                    </a:p>
                  </a:txBody>
                  <a:tcPr/>
                </a:tc>
                <a:tc gridSpan="2">
                  <a:txBody>
                    <a:bodyPr/>
                    <a:lstStyle/>
                    <a:p>
                      <a:pPr algn="ctr"/>
                      <a:r>
                        <a:rPr kumimoji="1" lang="ja-JP" altLang="en-US" sz="3600" dirty="0"/>
                        <a:t>貸方</a:t>
                      </a:r>
                    </a:p>
                  </a:txBody>
                  <a:tcPr anchor="ctr"/>
                </a:tc>
                <a:tc hMerge="1">
                  <a:txBody>
                    <a:bodyPr/>
                    <a:lstStyle/>
                    <a:p>
                      <a:endParaRPr kumimoji="1" lang="ja-JP" altLang="en-US" dirty="0"/>
                    </a:p>
                  </a:txBody>
                  <a:tcPr/>
                </a:tc>
                <a:extLst>
                  <a:ext uri="{0D108BD9-81ED-4DB2-BD59-A6C34878D82A}">
                    <a16:rowId xmlns:a16="http://schemas.microsoft.com/office/drawing/2014/main" val="2120561885"/>
                  </a:ext>
                </a:extLst>
              </a:tr>
              <a:tr h="932180">
                <a:tc>
                  <a:txBody>
                    <a:bodyPr/>
                    <a:lstStyle/>
                    <a:p>
                      <a:pPr algn="ctr"/>
                      <a:endParaRPr kumimoji="1" lang="en-US" altLang="ja-JP" sz="2800" dirty="0">
                        <a:solidFill>
                          <a:schemeClr val="tx1"/>
                        </a:solidFill>
                      </a:endParaRPr>
                    </a:p>
                  </a:txBody>
                  <a:tcPr anchor="ctr"/>
                </a:tc>
                <a:tc>
                  <a:txBody>
                    <a:bodyPr/>
                    <a:lstStyle/>
                    <a:p>
                      <a:pPr algn="ctr"/>
                      <a:endParaRPr kumimoji="1" lang="ja-JP" altLang="en-US" sz="2800" dirty="0">
                        <a:solidFill>
                          <a:schemeClr val="tx1"/>
                        </a:solidFill>
                      </a:endParaRPr>
                    </a:p>
                  </a:txBody>
                  <a:tcPr anchor="ctr"/>
                </a:tc>
                <a:tc>
                  <a:txBody>
                    <a:bodyPr/>
                    <a:lstStyle/>
                    <a:p>
                      <a:pPr algn="ctr"/>
                      <a:endParaRPr kumimoji="1" lang="ja-JP" altLang="en-US" sz="28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800" dirty="0">
                        <a:solidFill>
                          <a:schemeClr val="tx1"/>
                        </a:solidFill>
                      </a:endParaRPr>
                    </a:p>
                  </a:txBody>
                  <a:tcPr anchor="ctr"/>
                </a:tc>
                <a:extLst>
                  <a:ext uri="{0D108BD9-81ED-4DB2-BD59-A6C34878D82A}">
                    <a16:rowId xmlns:a16="http://schemas.microsoft.com/office/drawing/2014/main" val="2641389420"/>
                  </a:ext>
                </a:extLst>
              </a:tr>
              <a:tr h="932180">
                <a:tc>
                  <a:txBody>
                    <a:bodyPr/>
                    <a:lstStyle/>
                    <a:p>
                      <a:pPr algn="ctr"/>
                      <a:endParaRPr kumimoji="1" lang="en-US" altLang="ja-JP" sz="2800" dirty="0">
                        <a:solidFill>
                          <a:schemeClr val="tx1"/>
                        </a:solidFill>
                      </a:endParaRPr>
                    </a:p>
                  </a:txBody>
                  <a:tcPr anchor="ctr"/>
                </a:tc>
                <a:tc>
                  <a:txBody>
                    <a:bodyPr/>
                    <a:lstStyle/>
                    <a:p>
                      <a:pPr algn="ctr"/>
                      <a:endParaRPr kumimoji="1" lang="ja-JP" altLang="en-US" sz="2800" dirty="0">
                        <a:solidFill>
                          <a:schemeClr val="tx1"/>
                        </a:solidFill>
                      </a:endParaRPr>
                    </a:p>
                  </a:txBody>
                  <a:tcPr anchor="ctr"/>
                </a:tc>
                <a:tc>
                  <a:txBody>
                    <a:bodyPr/>
                    <a:lstStyle/>
                    <a:p>
                      <a:pPr algn="ctr"/>
                      <a:endParaRPr kumimoji="1" lang="ja-JP" altLang="en-US" sz="28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800" dirty="0">
                        <a:solidFill>
                          <a:schemeClr val="tx1"/>
                        </a:solidFill>
                      </a:endParaRPr>
                    </a:p>
                  </a:txBody>
                  <a:tcPr anchor="ctr"/>
                </a:tc>
                <a:extLst>
                  <a:ext uri="{0D108BD9-81ED-4DB2-BD59-A6C34878D82A}">
                    <a16:rowId xmlns:a16="http://schemas.microsoft.com/office/drawing/2014/main" val="2513531873"/>
                  </a:ext>
                </a:extLst>
              </a:tr>
              <a:tr h="932180">
                <a:tc>
                  <a:txBody>
                    <a:bodyPr/>
                    <a:lstStyle/>
                    <a:p>
                      <a:pPr algn="ctr"/>
                      <a:endParaRPr kumimoji="1" lang="en-US" altLang="ja-JP" sz="2800" dirty="0">
                        <a:solidFill>
                          <a:schemeClr val="tx1"/>
                        </a:solidFill>
                      </a:endParaRPr>
                    </a:p>
                  </a:txBody>
                  <a:tcPr anchor="ctr"/>
                </a:tc>
                <a:tc>
                  <a:txBody>
                    <a:bodyPr/>
                    <a:lstStyle/>
                    <a:p>
                      <a:pPr algn="ctr"/>
                      <a:endParaRPr kumimoji="1" lang="ja-JP" altLang="en-US" sz="2800" dirty="0">
                        <a:solidFill>
                          <a:schemeClr val="tx1"/>
                        </a:solidFill>
                      </a:endParaRPr>
                    </a:p>
                  </a:txBody>
                  <a:tcPr anchor="ctr"/>
                </a:tc>
                <a:tc>
                  <a:txBody>
                    <a:bodyPr/>
                    <a:lstStyle/>
                    <a:p>
                      <a:pPr algn="ctr"/>
                      <a:endParaRPr kumimoji="1" lang="ja-JP" altLang="en-US" sz="28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800" dirty="0">
                        <a:solidFill>
                          <a:schemeClr val="tx1"/>
                        </a:solidFill>
                      </a:endParaRPr>
                    </a:p>
                  </a:txBody>
                  <a:tcPr anchor="ctr"/>
                </a:tc>
                <a:extLst>
                  <a:ext uri="{0D108BD9-81ED-4DB2-BD59-A6C34878D82A}">
                    <a16:rowId xmlns:a16="http://schemas.microsoft.com/office/drawing/2014/main" val="1111313177"/>
                  </a:ext>
                </a:extLst>
              </a:tr>
            </a:tbl>
          </a:graphicData>
        </a:graphic>
      </p:graphicFrame>
      <p:sp>
        <p:nvSpPr>
          <p:cNvPr id="6" name="テキスト ボックス 5">
            <a:extLst>
              <a:ext uri="{FF2B5EF4-FFF2-40B4-BE49-F238E27FC236}">
                <a16:creationId xmlns:a16="http://schemas.microsoft.com/office/drawing/2014/main" id="{E3D14444-731D-40B5-9291-DC7E4C243817}"/>
              </a:ext>
            </a:extLst>
          </p:cNvPr>
          <p:cNvSpPr txBox="1"/>
          <p:nvPr/>
        </p:nvSpPr>
        <p:spPr>
          <a:xfrm>
            <a:off x="414770" y="6981596"/>
            <a:ext cx="6096000" cy="3046988"/>
          </a:xfrm>
          <a:prstGeom prst="rect">
            <a:avLst/>
          </a:prstGeom>
          <a:noFill/>
        </p:spPr>
        <p:txBody>
          <a:bodyPr wrap="square" rtlCol="0">
            <a:spAutoFit/>
          </a:bodyPr>
          <a:lstStyle/>
          <a:p>
            <a:r>
              <a:rPr kumimoji="1" lang="ja-JP" altLang="en-US" sz="3200" b="1" dirty="0"/>
              <a:t>いずれかの勘定科目を使用</a:t>
            </a:r>
            <a:endParaRPr kumimoji="1" lang="en-US" altLang="ja-JP" sz="3200" b="1" dirty="0"/>
          </a:p>
          <a:p>
            <a:r>
              <a:rPr kumimoji="1" lang="ja-JP" altLang="en-US" sz="3200" dirty="0"/>
              <a:t>・現金</a:t>
            </a:r>
            <a:endParaRPr kumimoji="1" lang="en-US" altLang="ja-JP" sz="3200" dirty="0"/>
          </a:p>
          <a:p>
            <a:r>
              <a:rPr kumimoji="1" lang="ja-JP" altLang="en-US" sz="3200" dirty="0"/>
              <a:t>・当座預金</a:t>
            </a:r>
            <a:endParaRPr kumimoji="1" lang="en-US" altLang="ja-JP" sz="3200" dirty="0"/>
          </a:p>
          <a:p>
            <a:r>
              <a:rPr kumimoji="1" lang="ja-JP" altLang="en-US" sz="3200" dirty="0"/>
              <a:t>・給与</a:t>
            </a:r>
            <a:endParaRPr kumimoji="1" lang="en-US" altLang="ja-JP" sz="3200" dirty="0"/>
          </a:p>
          <a:p>
            <a:r>
              <a:rPr kumimoji="1" lang="ja-JP" altLang="en-US" sz="3200" dirty="0"/>
              <a:t>・所得税預り金</a:t>
            </a:r>
            <a:endParaRPr kumimoji="1" lang="en-US" altLang="ja-JP" sz="3200" dirty="0"/>
          </a:p>
          <a:p>
            <a:r>
              <a:rPr kumimoji="1" lang="ja-JP" altLang="en-US" sz="3200" dirty="0"/>
              <a:t>・社会保険料預り金</a:t>
            </a:r>
            <a:endParaRPr kumimoji="1" lang="en-US" altLang="ja-JP" sz="3200" dirty="0"/>
          </a:p>
        </p:txBody>
      </p:sp>
    </p:spTree>
    <p:extLst>
      <p:ext uri="{BB962C8B-B14F-4D97-AF65-F5344CB8AC3E}">
        <p14:creationId xmlns:p14="http://schemas.microsoft.com/office/powerpoint/2010/main" val="42843968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a:extLst>
              <a:ext uri="{FF2B5EF4-FFF2-40B4-BE49-F238E27FC236}">
                <a16:creationId xmlns:a16="http://schemas.microsoft.com/office/drawing/2014/main" id="{D4D010F2-2397-4833-A7C4-60AA2B999151}"/>
              </a:ext>
            </a:extLst>
          </p:cNvPr>
          <p:cNvSpPr txBox="1"/>
          <p:nvPr/>
        </p:nvSpPr>
        <p:spPr>
          <a:xfrm>
            <a:off x="0" y="239167"/>
            <a:ext cx="17859375" cy="2554545"/>
          </a:xfrm>
          <a:prstGeom prst="rect">
            <a:avLst/>
          </a:prstGeom>
          <a:noFill/>
        </p:spPr>
        <p:txBody>
          <a:bodyPr wrap="square" rtlCol="0">
            <a:spAutoFit/>
          </a:bodyPr>
          <a:lstStyle/>
          <a:p>
            <a:pPr algn="ctr"/>
            <a:r>
              <a:rPr kumimoji="1" lang="en-US" altLang="ja-JP" sz="4000" dirty="0"/>
              <a:t>【</a:t>
            </a:r>
            <a:r>
              <a:rPr kumimoji="1" lang="ja-JP" altLang="en-US" sz="4000" dirty="0"/>
              <a:t>問２３：貸倒引当金１</a:t>
            </a:r>
            <a:r>
              <a:rPr kumimoji="1" lang="en-US" altLang="ja-JP" sz="4000" dirty="0"/>
              <a:t>】</a:t>
            </a:r>
            <a:r>
              <a:rPr kumimoji="1" lang="ja-JP" altLang="en-US" sz="4000" dirty="0"/>
              <a:t>以下の取引の仕訳をしてください。</a:t>
            </a:r>
            <a:endParaRPr kumimoji="1" lang="en-US" altLang="ja-JP" sz="4000" dirty="0"/>
          </a:p>
          <a:p>
            <a:pPr algn="ctr"/>
            <a:endParaRPr kumimoji="1" lang="en-US" altLang="ja-JP" sz="4000" dirty="0"/>
          </a:p>
          <a:p>
            <a:pPr algn="ctr"/>
            <a:r>
              <a:rPr kumimoji="1" lang="ja-JP" altLang="en-US" sz="4000" dirty="0"/>
              <a:t>決算となり、売掛金の残高に対して</a:t>
            </a:r>
            <a:r>
              <a:rPr kumimoji="1" lang="en-US" altLang="ja-JP" sz="4000" dirty="0"/>
              <a:t>100,00</a:t>
            </a:r>
            <a:r>
              <a:rPr kumimoji="1" lang="ja-JP" altLang="en-US" sz="4000" dirty="0"/>
              <a:t>円の貸倒引当金を設定する。なお、貸倒引当金の残高は</a:t>
            </a:r>
            <a:r>
              <a:rPr kumimoji="1" lang="en-US" altLang="ja-JP" sz="4000" dirty="0"/>
              <a:t>80,000</a:t>
            </a:r>
            <a:r>
              <a:rPr kumimoji="1" lang="ja-JP" altLang="en-US" sz="4000" dirty="0"/>
              <a:t>円であり、差額補充法によって処理する</a:t>
            </a:r>
            <a:endParaRPr kumimoji="1" lang="en-US" altLang="ja-JP" sz="4000" dirty="0"/>
          </a:p>
        </p:txBody>
      </p:sp>
      <p:graphicFrame>
        <p:nvGraphicFramePr>
          <p:cNvPr id="4" name="表 3">
            <a:extLst>
              <a:ext uri="{FF2B5EF4-FFF2-40B4-BE49-F238E27FC236}">
                <a16:creationId xmlns:a16="http://schemas.microsoft.com/office/drawing/2014/main" id="{423A8F88-9135-4B73-A071-E27F4829D13B}"/>
              </a:ext>
            </a:extLst>
          </p:cNvPr>
          <p:cNvGraphicFramePr>
            <a:graphicFrameLocks noGrp="1"/>
          </p:cNvGraphicFramePr>
          <p:nvPr>
            <p:extLst>
              <p:ext uri="{D42A27DB-BD31-4B8C-83A1-F6EECF244321}">
                <p14:modId xmlns:p14="http://schemas.microsoft.com/office/powerpoint/2010/main" val="4045128529"/>
              </p:ext>
            </p:extLst>
          </p:nvPr>
        </p:nvGraphicFramePr>
        <p:xfrm>
          <a:off x="1905000" y="3086100"/>
          <a:ext cx="15011400" cy="1738748"/>
        </p:xfrm>
        <a:graphic>
          <a:graphicData uri="http://schemas.openxmlformats.org/drawingml/2006/table">
            <a:tbl>
              <a:tblPr firstRow="1" bandRow="1">
                <a:tableStyleId>{5C22544A-7EE6-4342-B048-85BDC9FD1C3A}</a:tableStyleId>
              </a:tblPr>
              <a:tblGrid>
                <a:gridCol w="3752850">
                  <a:extLst>
                    <a:ext uri="{9D8B030D-6E8A-4147-A177-3AD203B41FA5}">
                      <a16:colId xmlns:a16="http://schemas.microsoft.com/office/drawing/2014/main" val="4262114643"/>
                    </a:ext>
                  </a:extLst>
                </a:gridCol>
                <a:gridCol w="3409950">
                  <a:extLst>
                    <a:ext uri="{9D8B030D-6E8A-4147-A177-3AD203B41FA5}">
                      <a16:colId xmlns:a16="http://schemas.microsoft.com/office/drawing/2014/main" val="2759163232"/>
                    </a:ext>
                  </a:extLst>
                </a:gridCol>
                <a:gridCol w="4095750">
                  <a:extLst>
                    <a:ext uri="{9D8B030D-6E8A-4147-A177-3AD203B41FA5}">
                      <a16:colId xmlns:a16="http://schemas.microsoft.com/office/drawing/2014/main" val="487501093"/>
                    </a:ext>
                  </a:extLst>
                </a:gridCol>
                <a:gridCol w="3752850">
                  <a:extLst>
                    <a:ext uri="{9D8B030D-6E8A-4147-A177-3AD203B41FA5}">
                      <a16:colId xmlns:a16="http://schemas.microsoft.com/office/drawing/2014/main" val="2708463579"/>
                    </a:ext>
                  </a:extLst>
                </a:gridCol>
              </a:tblGrid>
              <a:tr h="806568">
                <a:tc gridSpan="2">
                  <a:txBody>
                    <a:bodyPr/>
                    <a:lstStyle/>
                    <a:p>
                      <a:pPr algn="ctr"/>
                      <a:r>
                        <a:rPr kumimoji="1" lang="ja-JP" altLang="en-US" sz="3600" dirty="0"/>
                        <a:t>借方</a:t>
                      </a:r>
                    </a:p>
                  </a:txBody>
                  <a:tcPr anchor="ctr"/>
                </a:tc>
                <a:tc hMerge="1">
                  <a:txBody>
                    <a:bodyPr/>
                    <a:lstStyle/>
                    <a:p>
                      <a:endParaRPr kumimoji="1" lang="ja-JP" altLang="en-US" dirty="0"/>
                    </a:p>
                  </a:txBody>
                  <a:tcPr/>
                </a:tc>
                <a:tc gridSpan="2">
                  <a:txBody>
                    <a:bodyPr/>
                    <a:lstStyle/>
                    <a:p>
                      <a:pPr algn="ctr"/>
                      <a:r>
                        <a:rPr kumimoji="1" lang="ja-JP" altLang="en-US" sz="3600" dirty="0"/>
                        <a:t>貸方</a:t>
                      </a:r>
                    </a:p>
                  </a:txBody>
                  <a:tcPr anchor="ctr"/>
                </a:tc>
                <a:tc hMerge="1">
                  <a:txBody>
                    <a:bodyPr/>
                    <a:lstStyle/>
                    <a:p>
                      <a:endParaRPr kumimoji="1" lang="ja-JP" altLang="en-US" dirty="0"/>
                    </a:p>
                  </a:txBody>
                  <a:tcPr/>
                </a:tc>
                <a:extLst>
                  <a:ext uri="{0D108BD9-81ED-4DB2-BD59-A6C34878D82A}">
                    <a16:rowId xmlns:a16="http://schemas.microsoft.com/office/drawing/2014/main" val="2120561885"/>
                  </a:ext>
                </a:extLst>
              </a:tr>
              <a:tr h="932180">
                <a:tc>
                  <a:txBody>
                    <a:bodyPr/>
                    <a:lstStyle/>
                    <a:p>
                      <a:pPr algn="ctr"/>
                      <a:endParaRPr kumimoji="1" lang="en-US" altLang="ja-JP" sz="2800" dirty="0">
                        <a:solidFill>
                          <a:schemeClr val="tx1"/>
                        </a:solidFill>
                      </a:endParaRPr>
                    </a:p>
                  </a:txBody>
                  <a:tcPr anchor="ctr"/>
                </a:tc>
                <a:tc>
                  <a:txBody>
                    <a:bodyPr/>
                    <a:lstStyle/>
                    <a:p>
                      <a:pPr algn="ctr"/>
                      <a:endParaRPr kumimoji="1" lang="ja-JP" altLang="en-US" sz="2800" dirty="0">
                        <a:solidFill>
                          <a:schemeClr val="tx1"/>
                        </a:solidFill>
                      </a:endParaRPr>
                    </a:p>
                  </a:txBody>
                  <a:tcPr anchor="ctr"/>
                </a:tc>
                <a:tc>
                  <a:txBody>
                    <a:bodyPr/>
                    <a:lstStyle/>
                    <a:p>
                      <a:pPr algn="ctr"/>
                      <a:endParaRPr kumimoji="1" lang="ja-JP" altLang="en-US" sz="28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800" dirty="0">
                        <a:solidFill>
                          <a:schemeClr val="tx1"/>
                        </a:solidFill>
                      </a:endParaRPr>
                    </a:p>
                  </a:txBody>
                  <a:tcPr anchor="ctr"/>
                </a:tc>
                <a:extLst>
                  <a:ext uri="{0D108BD9-81ED-4DB2-BD59-A6C34878D82A}">
                    <a16:rowId xmlns:a16="http://schemas.microsoft.com/office/drawing/2014/main" val="2641389420"/>
                  </a:ext>
                </a:extLst>
              </a:tr>
            </a:tbl>
          </a:graphicData>
        </a:graphic>
      </p:graphicFrame>
      <p:sp>
        <p:nvSpPr>
          <p:cNvPr id="6" name="テキスト ボックス 5">
            <a:extLst>
              <a:ext uri="{FF2B5EF4-FFF2-40B4-BE49-F238E27FC236}">
                <a16:creationId xmlns:a16="http://schemas.microsoft.com/office/drawing/2014/main" id="{E3D14444-731D-40B5-9291-DC7E4C243817}"/>
              </a:ext>
            </a:extLst>
          </p:cNvPr>
          <p:cNvSpPr txBox="1"/>
          <p:nvPr/>
        </p:nvSpPr>
        <p:spPr>
          <a:xfrm>
            <a:off x="490970" y="6021243"/>
            <a:ext cx="6096000" cy="2554545"/>
          </a:xfrm>
          <a:prstGeom prst="rect">
            <a:avLst/>
          </a:prstGeom>
          <a:noFill/>
        </p:spPr>
        <p:txBody>
          <a:bodyPr wrap="square" rtlCol="0">
            <a:spAutoFit/>
          </a:bodyPr>
          <a:lstStyle/>
          <a:p>
            <a:r>
              <a:rPr kumimoji="1" lang="ja-JP" altLang="en-US" sz="3200" b="1" dirty="0"/>
              <a:t>いずれかの勘定科目を使用</a:t>
            </a:r>
            <a:endParaRPr kumimoji="1" lang="en-US" altLang="ja-JP" sz="3200" b="1" dirty="0"/>
          </a:p>
          <a:p>
            <a:r>
              <a:rPr kumimoji="1" lang="ja-JP" altLang="en-US" sz="3200" dirty="0"/>
              <a:t>・貸倒引当金</a:t>
            </a:r>
            <a:endParaRPr kumimoji="1" lang="en-US" altLang="ja-JP" sz="3200" dirty="0"/>
          </a:p>
          <a:p>
            <a:r>
              <a:rPr kumimoji="1" lang="ja-JP" altLang="en-US" sz="3200" dirty="0"/>
              <a:t>・貸倒引当金繰入</a:t>
            </a:r>
            <a:endParaRPr kumimoji="1" lang="en-US" altLang="ja-JP" sz="3200" dirty="0"/>
          </a:p>
          <a:p>
            <a:r>
              <a:rPr kumimoji="1" lang="ja-JP" altLang="en-US" sz="3200" dirty="0"/>
              <a:t>・売掛金</a:t>
            </a:r>
            <a:endParaRPr kumimoji="1" lang="en-US" altLang="ja-JP" sz="3200" dirty="0"/>
          </a:p>
          <a:p>
            <a:r>
              <a:rPr kumimoji="1" lang="ja-JP" altLang="en-US" sz="3200" dirty="0"/>
              <a:t>・貸倒損失</a:t>
            </a:r>
            <a:endParaRPr kumimoji="1" lang="en-US" altLang="ja-JP" sz="3200" dirty="0"/>
          </a:p>
        </p:txBody>
      </p:sp>
    </p:spTree>
    <p:extLst>
      <p:ext uri="{BB962C8B-B14F-4D97-AF65-F5344CB8AC3E}">
        <p14:creationId xmlns:p14="http://schemas.microsoft.com/office/powerpoint/2010/main" val="3200915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a:extLst>
              <a:ext uri="{FF2B5EF4-FFF2-40B4-BE49-F238E27FC236}">
                <a16:creationId xmlns:a16="http://schemas.microsoft.com/office/drawing/2014/main" id="{D4D010F2-2397-4833-A7C4-60AA2B999151}"/>
              </a:ext>
            </a:extLst>
          </p:cNvPr>
          <p:cNvSpPr txBox="1"/>
          <p:nvPr/>
        </p:nvSpPr>
        <p:spPr>
          <a:xfrm>
            <a:off x="0" y="239167"/>
            <a:ext cx="17859375" cy="2554545"/>
          </a:xfrm>
          <a:prstGeom prst="rect">
            <a:avLst/>
          </a:prstGeom>
          <a:noFill/>
        </p:spPr>
        <p:txBody>
          <a:bodyPr wrap="square" rtlCol="0">
            <a:spAutoFit/>
          </a:bodyPr>
          <a:lstStyle/>
          <a:p>
            <a:pPr algn="ctr"/>
            <a:r>
              <a:rPr kumimoji="1" lang="en-US" altLang="ja-JP" sz="4000" dirty="0"/>
              <a:t>【</a:t>
            </a:r>
            <a:r>
              <a:rPr kumimoji="1" lang="ja-JP" altLang="en-US" sz="4000" dirty="0"/>
              <a:t>問２４：貸倒引当金２</a:t>
            </a:r>
            <a:r>
              <a:rPr kumimoji="1" lang="en-US" altLang="ja-JP" sz="4000" dirty="0"/>
              <a:t>】</a:t>
            </a:r>
            <a:r>
              <a:rPr kumimoji="1" lang="ja-JP" altLang="en-US" sz="4000" dirty="0"/>
              <a:t>以下の取引の仕訳をしてください。</a:t>
            </a:r>
            <a:endParaRPr kumimoji="1" lang="en-US" altLang="ja-JP" sz="4000" dirty="0"/>
          </a:p>
          <a:p>
            <a:pPr algn="ctr"/>
            <a:endParaRPr kumimoji="1" lang="en-US" altLang="ja-JP" sz="4000" dirty="0"/>
          </a:p>
          <a:p>
            <a:pPr algn="ctr"/>
            <a:r>
              <a:rPr kumimoji="1" lang="ja-JP" altLang="en-US" sz="4000" dirty="0"/>
              <a:t>決算となり、売掛金の残高に対して</a:t>
            </a:r>
            <a:r>
              <a:rPr kumimoji="1" lang="en-US" altLang="ja-JP" sz="4000" dirty="0"/>
              <a:t>100,000</a:t>
            </a:r>
            <a:r>
              <a:rPr kumimoji="1" lang="ja-JP" altLang="en-US" sz="4000" dirty="0"/>
              <a:t>円の貸倒引当金を設定する。なお、貸倒引当金の残高は</a:t>
            </a:r>
            <a:r>
              <a:rPr kumimoji="1" lang="en-US" altLang="ja-JP" sz="4000" dirty="0"/>
              <a:t>150,000</a:t>
            </a:r>
            <a:r>
              <a:rPr kumimoji="1" lang="ja-JP" altLang="en-US" sz="4000" dirty="0"/>
              <a:t>円であり、差額補充法によって処理する。</a:t>
            </a:r>
            <a:endParaRPr kumimoji="1" lang="en-US" altLang="ja-JP" sz="4000" dirty="0"/>
          </a:p>
        </p:txBody>
      </p:sp>
      <p:graphicFrame>
        <p:nvGraphicFramePr>
          <p:cNvPr id="4" name="表 3">
            <a:extLst>
              <a:ext uri="{FF2B5EF4-FFF2-40B4-BE49-F238E27FC236}">
                <a16:creationId xmlns:a16="http://schemas.microsoft.com/office/drawing/2014/main" id="{423A8F88-9135-4B73-A071-E27F4829D13B}"/>
              </a:ext>
            </a:extLst>
          </p:cNvPr>
          <p:cNvGraphicFramePr>
            <a:graphicFrameLocks noGrp="1"/>
          </p:cNvGraphicFramePr>
          <p:nvPr>
            <p:extLst>
              <p:ext uri="{D42A27DB-BD31-4B8C-83A1-F6EECF244321}">
                <p14:modId xmlns:p14="http://schemas.microsoft.com/office/powerpoint/2010/main" val="2484006668"/>
              </p:ext>
            </p:extLst>
          </p:nvPr>
        </p:nvGraphicFramePr>
        <p:xfrm>
          <a:off x="1905000" y="3086100"/>
          <a:ext cx="15011400" cy="1738748"/>
        </p:xfrm>
        <a:graphic>
          <a:graphicData uri="http://schemas.openxmlformats.org/drawingml/2006/table">
            <a:tbl>
              <a:tblPr firstRow="1" bandRow="1">
                <a:tableStyleId>{5C22544A-7EE6-4342-B048-85BDC9FD1C3A}</a:tableStyleId>
              </a:tblPr>
              <a:tblGrid>
                <a:gridCol w="3752850">
                  <a:extLst>
                    <a:ext uri="{9D8B030D-6E8A-4147-A177-3AD203B41FA5}">
                      <a16:colId xmlns:a16="http://schemas.microsoft.com/office/drawing/2014/main" val="4262114643"/>
                    </a:ext>
                  </a:extLst>
                </a:gridCol>
                <a:gridCol w="3409950">
                  <a:extLst>
                    <a:ext uri="{9D8B030D-6E8A-4147-A177-3AD203B41FA5}">
                      <a16:colId xmlns:a16="http://schemas.microsoft.com/office/drawing/2014/main" val="2759163232"/>
                    </a:ext>
                  </a:extLst>
                </a:gridCol>
                <a:gridCol w="4095750">
                  <a:extLst>
                    <a:ext uri="{9D8B030D-6E8A-4147-A177-3AD203B41FA5}">
                      <a16:colId xmlns:a16="http://schemas.microsoft.com/office/drawing/2014/main" val="487501093"/>
                    </a:ext>
                  </a:extLst>
                </a:gridCol>
                <a:gridCol w="3752850">
                  <a:extLst>
                    <a:ext uri="{9D8B030D-6E8A-4147-A177-3AD203B41FA5}">
                      <a16:colId xmlns:a16="http://schemas.microsoft.com/office/drawing/2014/main" val="2708463579"/>
                    </a:ext>
                  </a:extLst>
                </a:gridCol>
              </a:tblGrid>
              <a:tr h="806568">
                <a:tc gridSpan="2">
                  <a:txBody>
                    <a:bodyPr/>
                    <a:lstStyle/>
                    <a:p>
                      <a:pPr algn="ctr"/>
                      <a:r>
                        <a:rPr kumimoji="1" lang="ja-JP" altLang="en-US" sz="3600" dirty="0"/>
                        <a:t>借方</a:t>
                      </a:r>
                    </a:p>
                  </a:txBody>
                  <a:tcPr anchor="ctr"/>
                </a:tc>
                <a:tc hMerge="1">
                  <a:txBody>
                    <a:bodyPr/>
                    <a:lstStyle/>
                    <a:p>
                      <a:endParaRPr kumimoji="1" lang="ja-JP" altLang="en-US" dirty="0"/>
                    </a:p>
                  </a:txBody>
                  <a:tcPr/>
                </a:tc>
                <a:tc gridSpan="2">
                  <a:txBody>
                    <a:bodyPr/>
                    <a:lstStyle/>
                    <a:p>
                      <a:pPr algn="ctr"/>
                      <a:r>
                        <a:rPr kumimoji="1" lang="ja-JP" altLang="en-US" sz="3600" dirty="0"/>
                        <a:t>貸方</a:t>
                      </a:r>
                    </a:p>
                  </a:txBody>
                  <a:tcPr anchor="ctr"/>
                </a:tc>
                <a:tc hMerge="1">
                  <a:txBody>
                    <a:bodyPr/>
                    <a:lstStyle/>
                    <a:p>
                      <a:endParaRPr kumimoji="1" lang="ja-JP" altLang="en-US" dirty="0"/>
                    </a:p>
                  </a:txBody>
                  <a:tcPr/>
                </a:tc>
                <a:extLst>
                  <a:ext uri="{0D108BD9-81ED-4DB2-BD59-A6C34878D82A}">
                    <a16:rowId xmlns:a16="http://schemas.microsoft.com/office/drawing/2014/main" val="2120561885"/>
                  </a:ext>
                </a:extLst>
              </a:tr>
              <a:tr h="932180">
                <a:tc>
                  <a:txBody>
                    <a:bodyPr/>
                    <a:lstStyle/>
                    <a:p>
                      <a:pPr algn="ctr"/>
                      <a:endParaRPr kumimoji="1" lang="en-US" altLang="ja-JP" sz="2800" dirty="0">
                        <a:solidFill>
                          <a:schemeClr val="tx1"/>
                        </a:solidFill>
                      </a:endParaRPr>
                    </a:p>
                  </a:txBody>
                  <a:tcPr anchor="ctr"/>
                </a:tc>
                <a:tc>
                  <a:txBody>
                    <a:bodyPr/>
                    <a:lstStyle/>
                    <a:p>
                      <a:pPr algn="ctr"/>
                      <a:endParaRPr kumimoji="1" lang="ja-JP" altLang="en-US" sz="2800" dirty="0">
                        <a:solidFill>
                          <a:schemeClr val="tx1"/>
                        </a:solidFill>
                      </a:endParaRPr>
                    </a:p>
                  </a:txBody>
                  <a:tcPr anchor="ctr"/>
                </a:tc>
                <a:tc>
                  <a:txBody>
                    <a:bodyPr/>
                    <a:lstStyle/>
                    <a:p>
                      <a:pPr algn="ctr"/>
                      <a:endParaRPr kumimoji="1" lang="ja-JP" altLang="en-US" sz="28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800" dirty="0">
                        <a:solidFill>
                          <a:schemeClr val="tx1"/>
                        </a:solidFill>
                      </a:endParaRPr>
                    </a:p>
                  </a:txBody>
                  <a:tcPr anchor="ctr"/>
                </a:tc>
                <a:extLst>
                  <a:ext uri="{0D108BD9-81ED-4DB2-BD59-A6C34878D82A}">
                    <a16:rowId xmlns:a16="http://schemas.microsoft.com/office/drawing/2014/main" val="2641389420"/>
                  </a:ext>
                </a:extLst>
              </a:tr>
            </a:tbl>
          </a:graphicData>
        </a:graphic>
      </p:graphicFrame>
      <p:sp>
        <p:nvSpPr>
          <p:cNvPr id="6" name="テキスト ボックス 5">
            <a:extLst>
              <a:ext uri="{FF2B5EF4-FFF2-40B4-BE49-F238E27FC236}">
                <a16:creationId xmlns:a16="http://schemas.microsoft.com/office/drawing/2014/main" id="{E3D14444-731D-40B5-9291-DC7E4C243817}"/>
              </a:ext>
            </a:extLst>
          </p:cNvPr>
          <p:cNvSpPr txBox="1"/>
          <p:nvPr/>
        </p:nvSpPr>
        <p:spPr>
          <a:xfrm>
            <a:off x="490970" y="6021243"/>
            <a:ext cx="6096000" cy="2554545"/>
          </a:xfrm>
          <a:prstGeom prst="rect">
            <a:avLst/>
          </a:prstGeom>
          <a:noFill/>
        </p:spPr>
        <p:txBody>
          <a:bodyPr wrap="square" rtlCol="0">
            <a:spAutoFit/>
          </a:bodyPr>
          <a:lstStyle/>
          <a:p>
            <a:r>
              <a:rPr kumimoji="1" lang="ja-JP" altLang="en-US" sz="3200" b="1" dirty="0"/>
              <a:t>いずれかの勘定科目を使用</a:t>
            </a:r>
            <a:endParaRPr kumimoji="1" lang="en-US" altLang="ja-JP" sz="3200" b="1" dirty="0"/>
          </a:p>
          <a:p>
            <a:r>
              <a:rPr kumimoji="1" lang="ja-JP" altLang="en-US" sz="3200" dirty="0"/>
              <a:t>・貸倒引当金</a:t>
            </a:r>
            <a:endParaRPr kumimoji="1" lang="en-US" altLang="ja-JP" sz="3200" dirty="0"/>
          </a:p>
          <a:p>
            <a:r>
              <a:rPr kumimoji="1" lang="ja-JP" altLang="en-US" sz="3200" dirty="0"/>
              <a:t>・貸倒引当金戻入</a:t>
            </a:r>
            <a:endParaRPr kumimoji="1" lang="en-US" altLang="ja-JP" sz="3200" dirty="0"/>
          </a:p>
          <a:p>
            <a:r>
              <a:rPr kumimoji="1" lang="ja-JP" altLang="en-US" sz="3200" dirty="0"/>
              <a:t>・売掛金</a:t>
            </a:r>
            <a:endParaRPr kumimoji="1" lang="en-US" altLang="ja-JP" sz="3200" dirty="0"/>
          </a:p>
          <a:p>
            <a:r>
              <a:rPr kumimoji="1" lang="ja-JP" altLang="en-US" sz="3200" dirty="0"/>
              <a:t>・貸倒損失</a:t>
            </a:r>
            <a:endParaRPr kumimoji="1" lang="en-US" altLang="ja-JP" sz="3200" dirty="0"/>
          </a:p>
        </p:txBody>
      </p:sp>
    </p:spTree>
    <p:extLst>
      <p:ext uri="{BB962C8B-B14F-4D97-AF65-F5344CB8AC3E}">
        <p14:creationId xmlns:p14="http://schemas.microsoft.com/office/powerpoint/2010/main" val="3728009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a:extLst>
              <a:ext uri="{FF2B5EF4-FFF2-40B4-BE49-F238E27FC236}">
                <a16:creationId xmlns:a16="http://schemas.microsoft.com/office/drawing/2014/main" id="{D4D010F2-2397-4833-A7C4-60AA2B999151}"/>
              </a:ext>
            </a:extLst>
          </p:cNvPr>
          <p:cNvSpPr txBox="1"/>
          <p:nvPr/>
        </p:nvSpPr>
        <p:spPr>
          <a:xfrm>
            <a:off x="0" y="239167"/>
            <a:ext cx="17859375" cy="2554545"/>
          </a:xfrm>
          <a:prstGeom prst="rect">
            <a:avLst/>
          </a:prstGeom>
          <a:noFill/>
        </p:spPr>
        <p:txBody>
          <a:bodyPr wrap="square" rtlCol="0">
            <a:spAutoFit/>
          </a:bodyPr>
          <a:lstStyle/>
          <a:p>
            <a:pPr algn="ctr"/>
            <a:r>
              <a:rPr kumimoji="1" lang="en-US" altLang="ja-JP" sz="4000" dirty="0"/>
              <a:t>【</a:t>
            </a:r>
            <a:r>
              <a:rPr kumimoji="1" lang="ja-JP" altLang="en-US" sz="4000" dirty="0"/>
              <a:t>問２５：貸倒引当金３</a:t>
            </a:r>
            <a:r>
              <a:rPr kumimoji="1" lang="en-US" altLang="ja-JP" sz="4000" dirty="0"/>
              <a:t>】</a:t>
            </a:r>
            <a:r>
              <a:rPr kumimoji="1" lang="ja-JP" altLang="en-US" sz="4000" dirty="0"/>
              <a:t>以下の取引の仕訳をしてください。</a:t>
            </a:r>
            <a:endParaRPr kumimoji="1" lang="en-US" altLang="ja-JP" sz="4000" dirty="0"/>
          </a:p>
          <a:p>
            <a:pPr algn="ctr"/>
            <a:endParaRPr kumimoji="1" lang="en-US" altLang="ja-JP" sz="4000" dirty="0"/>
          </a:p>
          <a:p>
            <a:pPr algn="ctr"/>
            <a:r>
              <a:rPr kumimoji="1" lang="ja-JP" altLang="en-US" sz="4000" dirty="0"/>
              <a:t>得意先が倒産し、同社に対する売掛金（前期発生分）</a:t>
            </a:r>
            <a:r>
              <a:rPr kumimoji="1" lang="en-US" altLang="ja-JP" sz="4000" dirty="0"/>
              <a:t>200,000</a:t>
            </a:r>
            <a:r>
              <a:rPr kumimoji="1" lang="ja-JP" altLang="en-US" sz="4000" dirty="0"/>
              <a:t>円が貸倒れとなった。なお、貸倒引当金の残高は</a:t>
            </a:r>
            <a:r>
              <a:rPr kumimoji="1" lang="en-US" altLang="ja-JP" sz="4000" dirty="0"/>
              <a:t>150,000</a:t>
            </a:r>
            <a:r>
              <a:rPr kumimoji="1" lang="ja-JP" altLang="en-US" sz="4000" dirty="0"/>
              <a:t>円であった。</a:t>
            </a:r>
            <a:endParaRPr kumimoji="1" lang="en-US" altLang="ja-JP" sz="4000" dirty="0"/>
          </a:p>
        </p:txBody>
      </p:sp>
      <p:graphicFrame>
        <p:nvGraphicFramePr>
          <p:cNvPr id="4" name="表 3">
            <a:extLst>
              <a:ext uri="{FF2B5EF4-FFF2-40B4-BE49-F238E27FC236}">
                <a16:creationId xmlns:a16="http://schemas.microsoft.com/office/drawing/2014/main" id="{423A8F88-9135-4B73-A071-E27F4829D13B}"/>
              </a:ext>
            </a:extLst>
          </p:cNvPr>
          <p:cNvGraphicFramePr>
            <a:graphicFrameLocks noGrp="1"/>
          </p:cNvGraphicFramePr>
          <p:nvPr>
            <p:extLst>
              <p:ext uri="{D42A27DB-BD31-4B8C-83A1-F6EECF244321}">
                <p14:modId xmlns:p14="http://schemas.microsoft.com/office/powerpoint/2010/main" val="4230745919"/>
              </p:ext>
            </p:extLst>
          </p:nvPr>
        </p:nvGraphicFramePr>
        <p:xfrm>
          <a:off x="1905000" y="3086100"/>
          <a:ext cx="15011400" cy="2670928"/>
        </p:xfrm>
        <a:graphic>
          <a:graphicData uri="http://schemas.openxmlformats.org/drawingml/2006/table">
            <a:tbl>
              <a:tblPr firstRow="1" bandRow="1">
                <a:tableStyleId>{5C22544A-7EE6-4342-B048-85BDC9FD1C3A}</a:tableStyleId>
              </a:tblPr>
              <a:tblGrid>
                <a:gridCol w="3752850">
                  <a:extLst>
                    <a:ext uri="{9D8B030D-6E8A-4147-A177-3AD203B41FA5}">
                      <a16:colId xmlns:a16="http://schemas.microsoft.com/office/drawing/2014/main" val="4262114643"/>
                    </a:ext>
                  </a:extLst>
                </a:gridCol>
                <a:gridCol w="3409950">
                  <a:extLst>
                    <a:ext uri="{9D8B030D-6E8A-4147-A177-3AD203B41FA5}">
                      <a16:colId xmlns:a16="http://schemas.microsoft.com/office/drawing/2014/main" val="2759163232"/>
                    </a:ext>
                  </a:extLst>
                </a:gridCol>
                <a:gridCol w="4095750">
                  <a:extLst>
                    <a:ext uri="{9D8B030D-6E8A-4147-A177-3AD203B41FA5}">
                      <a16:colId xmlns:a16="http://schemas.microsoft.com/office/drawing/2014/main" val="487501093"/>
                    </a:ext>
                  </a:extLst>
                </a:gridCol>
                <a:gridCol w="3752850">
                  <a:extLst>
                    <a:ext uri="{9D8B030D-6E8A-4147-A177-3AD203B41FA5}">
                      <a16:colId xmlns:a16="http://schemas.microsoft.com/office/drawing/2014/main" val="2708463579"/>
                    </a:ext>
                  </a:extLst>
                </a:gridCol>
              </a:tblGrid>
              <a:tr h="806568">
                <a:tc gridSpan="2">
                  <a:txBody>
                    <a:bodyPr/>
                    <a:lstStyle/>
                    <a:p>
                      <a:pPr algn="ctr"/>
                      <a:r>
                        <a:rPr kumimoji="1" lang="ja-JP" altLang="en-US" sz="3600" dirty="0"/>
                        <a:t>借方</a:t>
                      </a:r>
                    </a:p>
                  </a:txBody>
                  <a:tcPr anchor="ctr"/>
                </a:tc>
                <a:tc hMerge="1">
                  <a:txBody>
                    <a:bodyPr/>
                    <a:lstStyle/>
                    <a:p>
                      <a:endParaRPr kumimoji="1" lang="ja-JP" altLang="en-US" dirty="0"/>
                    </a:p>
                  </a:txBody>
                  <a:tcPr/>
                </a:tc>
                <a:tc gridSpan="2">
                  <a:txBody>
                    <a:bodyPr/>
                    <a:lstStyle/>
                    <a:p>
                      <a:pPr algn="ctr"/>
                      <a:r>
                        <a:rPr kumimoji="1" lang="ja-JP" altLang="en-US" sz="3600" dirty="0"/>
                        <a:t>貸方</a:t>
                      </a:r>
                    </a:p>
                  </a:txBody>
                  <a:tcPr anchor="ctr"/>
                </a:tc>
                <a:tc hMerge="1">
                  <a:txBody>
                    <a:bodyPr/>
                    <a:lstStyle/>
                    <a:p>
                      <a:endParaRPr kumimoji="1" lang="ja-JP" altLang="en-US" dirty="0"/>
                    </a:p>
                  </a:txBody>
                  <a:tcPr/>
                </a:tc>
                <a:extLst>
                  <a:ext uri="{0D108BD9-81ED-4DB2-BD59-A6C34878D82A}">
                    <a16:rowId xmlns:a16="http://schemas.microsoft.com/office/drawing/2014/main" val="2120561885"/>
                  </a:ext>
                </a:extLst>
              </a:tr>
              <a:tr h="932180">
                <a:tc>
                  <a:txBody>
                    <a:bodyPr/>
                    <a:lstStyle/>
                    <a:p>
                      <a:pPr algn="ctr"/>
                      <a:endParaRPr kumimoji="1" lang="en-US" altLang="ja-JP" sz="2800" dirty="0">
                        <a:solidFill>
                          <a:schemeClr val="tx1"/>
                        </a:solidFill>
                      </a:endParaRPr>
                    </a:p>
                  </a:txBody>
                  <a:tcPr anchor="ctr"/>
                </a:tc>
                <a:tc>
                  <a:txBody>
                    <a:bodyPr/>
                    <a:lstStyle/>
                    <a:p>
                      <a:pPr algn="ctr"/>
                      <a:endParaRPr kumimoji="1" lang="ja-JP" altLang="en-US" sz="2800" dirty="0">
                        <a:solidFill>
                          <a:schemeClr val="tx1"/>
                        </a:solidFill>
                      </a:endParaRPr>
                    </a:p>
                  </a:txBody>
                  <a:tcPr anchor="ctr"/>
                </a:tc>
                <a:tc>
                  <a:txBody>
                    <a:bodyPr/>
                    <a:lstStyle/>
                    <a:p>
                      <a:pPr algn="ctr"/>
                      <a:endParaRPr kumimoji="1" lang="ja-JP" altLang="en-US" sz="28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800" dirty="0">
                        <a:solidFill>
                          <a:schemeClr val="tx1"/>
                        </a:solidFill>
                      </a:endParaRPr>
                    </a:p>
                  </a:txBody>
                  <a:tcPr anchor="ctr"/>
                </a:tc>
                <a:extLst>
                  <a:ext uri="{0D108BD9-81ED-4DB2-BD59-A6C34878D82A}">
                    <a16:rowId xmlns:a16="http://schemas.microsoft.com/office/drawing/2014/main" val="2641389420"/>
                  </a:ext>
                </a:extLst>
              </a:tr>
              <a:tr h="932180">
                <a:tc>
                  <a:txBody>
                    <a:bodyPr/>
                    <a:lstStyle/>
                    <a:p>
                      <a:pPr algn="ctr"/>
                      <a:endParaRPr kumimoji="1" lang="en-US" altLang="ja-JP" sz="2800" dirty="0">
                        <a:solidFill>
                          <a:schemeClr val="tx1"/>
                        </a:solidFill>
                      </a:endParaRPr>
                    </a:p>
                  </a:txBody>
                  <a:tcPr anchor="ctr"/>
                </a:tc>
                <a:tc>
                  <a:txBody>
                    <a:bodyPr/>
                    <a:lstStyle/>
                    <a:p>
                      <a:pPr algn="ctr"/>
                      <a:endParaRPr kumimoji="1" lang="ja-JP" altLang="en-US" sz="2800" dirty="0">
                        <a:solidFill>
                          <a:schemeClr val="tx1"/>
                        </a:solidFill>
                      </a:endParaRPr>
                    </a:p>
                  </a:txBody>
                  <a:tcPr anchor="ctr"/>
                </a:tc>
                <a:tc>
                  <a:txBody>
                    <a:bodyPr/>
                    <a:lstStyle/>
                    <a:p>
                      <a:pPr algn="ctr"/>
                      <a:endParaRPr kumimoji="1" lang="ja-JP" altLang="en-US" sz="28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800" dirty="0">
                        <a:solidFill>
                          <a:schemeClr val="tx1"/>
                        </a:solidFill>
                      </a:endParaRPr>
                    </a:p>
                  </a:txBody>
                  <a:tcPr anchor="ctr"/>
                </a:tc>
                <a:extLst>
                  <a:ext uri="{0D108BD9-81ED-4DB2-BD59-A6C34878D82A}">
                    <a16:rowId xmlns:a16="http://schemas.microsoft.com/office/drawing/2014/main" val="135186110"/>
                  </a:ext>
                </a:extLst>
              </a:tr>
            </a:tbl>
          </a:graphicData>
        </a:graphic>
      </p:graphicFrame>
      <p:sp>
        <p:nvSpPr>
          <p:cNvPr id="6" name="テキスト ボックス 5">
            <a:extLst>
              <a:ext uri="{FF2B5EF4-FFF2-40B4-BE49-F238E27FC236}">
                <a16:creationId xmlns:a16="http://schemas.microsoft.com/office/drawing/2014/main" id="{E3D14444-731D-40B5-9291-DC7E4C243817}"/>
              </a:ext>
            </a:extLst>
          </p:cNvPr>
          <p:cNvSpPr txBox="1"/>
          <p:nvPr/>
        </p:nvSpPr>
        <p:spPr>
          <a:xfrm>
            <a:off x="490970" y="6515100"/>
            <a:ext cx="6096000" cy="2554545"/>
          </a:xfrm>
          <a:prstGeom prst="rect">
            <a:avLst/>
          </a:prstGeom>
          <a:noFill/>
        </p:spPr>
        <p:txBody>
          <a:bodyPr wrap="square" rtlCol="0">
            <a:spAutoFit/>
          </a:bodyPr>
          <a:lstStyle/>
          <a:p>
            <a:r>
              <a:rPr kumimoji="1" lang="ja-JP" altLang="en-US" sz="3200" b="1" dirty="0"/>
              <a:t>いずれかの勘定科目を使用</a:t>
            </a:r>
            <a:endParaRPr kumimoji="1" lang="en-US" altLang="ja-JP" sz="3200" b="1" dirty="0"/>
          </a:p>
          <a:p>
            <a:r>
              <a:rPr kumimoji="1" lang="ja-JP" altLang="en-US" sz="3200" dirty="0"/>
              <a:t>・貸倒引当金</a:t>
            </a:r>
            <a:endParaRPr kumimoji="1" lang="en-US" altLang="ja-JP" sz="3200" dirty="0"/>
          </a:p>
          <a:p>
            <a:r>
              <a:rPr kumimoji="1" lang="ja-JP" altLang="en-US" sz="3200" dirty="0"/>
              <a:t>・貸倒引当金戻入</a:t>
            </a:r>
            <a:endParaRPr kumimoji="1" lang="en-US" altLang="ja-JP" sz="3200" dirty="0"/>
          </a:p>
          <a:p>
            <a:r>
              <a:rPr kumimoji="1" lang="ja-JP" altLang="en-US" sz="3200" dirty="0"/>
              <a:t>・売掛金</a:t>
            </a:r>
            <a:endParaRPr kumimoji="1" lang="en-US" altLang="ja-JP" sz="3200" dirty="0"/>
          </a:p>
          <a:p>
            <a:r>
              <a:rPr kumimoji="1" lang="ja-JP" altLang="en-US" sz="3200" dirty="0"/>
              <a:t>・貸倒損失</a:t>
            </a:r>
            <a:endParaRPr kumimoji="1" lang="en-US" altLang="ja-JP" sz="3200" dirty="0"/>
          </a:p>
        </p:txBody>
      </p:sp>
    </p:spTree>
    <p:extLst>
      <p:ext uri="{BB962C8B-B14F-4D97-AF65-F5344CB8AC3E}">
        <p14:creationId xmlns:p14="http://schemas.microsoft.com/office/powerpoint/2010/main" val="34255656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a:extLst>
              <a:ext uri="{FF2B5EF4-FFF2-40B4-BE49-F238E27FC236}">
                <a16:creationId xmlns:a16="http://schemas.microsoft.com/office/drawing/2014/main" id="{D4D010F2-2397-4833-A7C4-60AA2B999151}"/>
              </a:ext>
            </a:extLst>
          </p:cNvPr>
          <p:cNvSpPr txBox="1"/>
          <p:nvPr/>
        </p:nvSpPr>
        <p:spPr>
          <a:xfrm>
            <a:off x="0" y="239167"/>
            <a:ext cx="17859375" cy="2554545"/>
          </a:xfrm>
          <a:prstGeom prst="rect">
            <a:avLst/>
          </a:prstGeom>
          <a:noFill/>
        </p:spPr>
        <p:txBody>
          <a:bodyPr wrap="square" rtlCol="0">
            <a:spAutoFit/>
          </a:bodyPr>
          <a:lstStyle/>
          <a:p>
            <a:pPr algn="ctr"/>
            <a:r>
              <a:rPr kumimoji="1" lang="en-US" altLang="ja-JP" sz="4000" dirty="0"/>
              <a:t>【</a:t>
            </a:r>
            <a:r>
              <a:rPr kumimoji="1" lang="ja-JP" altLang="en-US" sz="4000" dirty="0"/>
              <a:t>問２６：資本金</a:t>
            </a:r>
            <a:r>
              <a:rPr kumimoji="1" lang="en-US" altLang="ja-JP" sz="4000" dirty="0"/>
              <a:t>】</a:t>
            </a:r>
            <a:r>
              <a:rPr kumimoji="1" lang="ja-JP" altLang="en-US" sz="4000" dirty="0"/>
              <a:t>以下の取引の仕訳をしてください。</a:t>
            </a:r>
            <a:endParaRPr kumimoji="1" lang="en-US" altLang="ja-JP" sz="4000" dirty="0"/>
          </a:p>
          <a:p>
            <a:pPr algn="ctr"/>
            <a:endParaRPr kumimoji="1" lang="en-US" altLang="ja-JP" sz="4000" dirty="0"/>
          </a:p>
          <a:p>
            <a:pPr algn="ctr"/>
            <a:r>
              <a:rPr kumimoji="1" lang="ja-JP" altLang="en-US" sz="4000" dirty="0"/>
              <a:t>会社の設立に際して、株式</a:t>
            </a:r>
            <a:r>
              <a:rPr kumimoji="1" lang="en-US" altLang="ja-JP" sz="4000" dirty="0"/>
              <a:t>10,000</a:t>
            </a:r>
            <a:r>
              <a:rPr kumimoji="1" lang="ja-JP" altLang="en-US" sz="4000" dirty="0"/>
              <a:t>株を</a:t>
            </a:r>
            <a:r>
              <a:rPr kumimoji="1" lang="en-US" altLang="ja-JP" sz="4000" dirty="0"/>
              <a:t>1</a:t>
            </a:r>
            <a:r>
              <a:rPr kumimoji="1" lang="ja-JP" altLang="en-US" sz="4000" dirty="0"/>
              <a:t>株当たり￥</a:t>
            </a:r>
            <a:r>
              <a:rPr kumimoji="1" lang="en-US" altLang="ja-JP" sz="4000" dirty="0"/>
              <a:t>20</a:t>
            </a:r>
            <a:r>
              <a:rPr kumimoji="1" lang="ja-JP" altLang="en-US" sz="4000" dirty="0"/>
              <a:t>で発行し、全株式の払込みを受け、払込金を普通預金とした</a:t>
            </a:r>
            <a:endParaRPr kumimoji="1" lang="en-US" altLang="ja-JP" sz="4000" dirty="0"/>
          </a:p>
        </p:txBody>
      </p:sp>
      <p:graphicFrame>
        <p:nvGraphicFramePr>
          <p:cNvPr id="4" name="表 3">
            <a:extLst>
              <a:ext uri="{FF2B5EF4-FFF2-40B4-BE49-F238E27FC236}">
                <a16:creationId xmlns:a16="http://schemas.microsoft.com/office/drawing/2014/main" id="{423A8F88-9135-4B73-A071-E27F4829D13B}"/>
              </a:ext>
            </a:extLst>
          </p:cNvPr>
          <p:cNvGraphicFramePr>
            <a:graphicFrameLocks noGrp="1"/>
          </p:cNvGraphicFramePr>
          <p:nvPr>
            <p:extLst>
              <p:ext uri="{D42A27DB-BD31-4B8C-83A1-F6EECF244321}">
                <p14:modId xmlns:p14="http://schemas.microsoft.com/office/powerpoint/2010/main" val="2831556946"/>
              </p:ext>
            </p:extLst>
          </p:nvPr>
        </p:nvGraphicFramePr>
        <p:xfrm>
          <a:off x="1905000" y="3086100"/>
          <a:ext cx="15011400" cy="1738748"/>
        </p:xfrm>
        <a:graphic>
          <a:graphicData uri="http://schemas.openxmlformats.org/drawingml/2006/table">
            <a:tbl>
              <a:tblPr firstRow="1" bandRow="1">
                <a:tableStyleId>{5C22544A-7EE6-4342-B048-85BDC9FD1C3A}</a:tableStyleId>
              </a:tblPr>
              <a:tblGrid>
                <a:gridCol w="3752850">
                  <a:extLst>
                    <a:ext uri="{9D8B030D-6E8A-4147-A177-3AD203B41FA5}">
                      <a16:colId xmlns:a16="http://schemas.microsoft.com/office/drawing/2014/main" val="4262114643"/>
                    </a:ext>
                  </a:extLst>
                </a:gridCol>
                <a:gridCol w="3409950">
                  <a:extLst>
                    <a:ext uri="{9D8B030D-6E8A-4147-A177-3AD203B41FA5}">
                      <a16:colId xmlns:a16="http://schemas.microsoft.com/office/drawing/2014/main" val="2759163232"/>
                    </a:ext>
                  </a:extLst>
                </a:gridCol>
                <a:gridCol w="4095750">
                  <a:extLst>
                    <a:ext uri="{9D8B030D-6E8A-4147-A177-3AD203B41FA5}">
                      <a16:colId xmlns:a16="http://schemas.microsoft.com/office/drawing/2014/main" val="487501093"/>
                    </a:ext>
                  </a:extLst>
                </a:gridCol>
                <a:gridCol w="3752850">
                  <a:extLst>
                    <a:ext uri="{9D8B030D-6E8A-4147-A177-3AD203B41FA5}">
                      <a16:colId xmlns:a16="http://schemas.microsoft.com/office/drawing/2014/main" val="2708463579"/>
                    </a:ext>
                  </a:extLst>
                </a:gridCol>
              </a:tblGrid>
              <a:tr h="806568">
                <a:tc gridSpan="2">
                  <a:txBody>
                    <a:bodyPr/>
                    <a:lstStyle/>
                    <a:p>
                      <a:pPr algn="ctr"/>
                      <a:r>
                        <a:rPr kumimoji="1" lang="ja-JP" altLang="en-US" sz="3600" dirty="0"/>
                        <a:t>借方</a:t>
                      </a:r>
                    </a:p>
                  </a:txBody>
                  <a:tcPr anchor="ctr"/>
                </a:tc>
                <a:tc hMerge="1">
                  <a:txBody>
                    <a:bodyPr/>
                    <a:lstStyle/>
                    <a:p>
                      <a:endParaRPr kumimoji="1" lang="ja-JP" altLang="en-US" dirty="0"/>
                    </a:p>
                  </a:txBody>
                  <a:tcPr/>
                </a:tc>
                <a:tc gridSpan="2">
                  <a:txBody>
                    <a:bodyPr/>
                    <a:lstStyle/>
                    <a:p>
                      <a:pPr algn="ctr"/>
                      <a:r>
                        <a:rPr kumimoji="1" lang="ja-JP" altLang="en-US" sz="3600" dirty="0"/>
                        <a:t>貸方</a:t>
                      </a:r>
                    </a:p>
                  </a:txBody>
                  <a:tcPr anchor="ctr"/>
                </a:tc>
                <a:tc hMerge="1">
                  <a:txBody>
                    <a:bodyPr/>
                    <a:lstStyle/>
                    <a:p>
                      <a:endParaRPr kumimoji="1" lang="ja-JP" altLang="en-US" dirty="0"/>
                    </a:p>
                  </a:txBody>
                  <a:tcPr/>
                </a:tc>
                <a:extLst>
                  <a:ext uri="{0D108BD9-81ED-4DB2-BD59-A6C34878D82A}">
                    <a16:rowId xmlns:a16="http://schemas.microsoft.com/office/drawing/2014/main" val="2120561885"/>
                  </a:ext>
                </a:extLst>
              </a:tr>
              <a:tr h="932180">
                <a:tc>
                  <a:txBody>
                    <a:bodyPr/>
                    <a:lstStyle/>
                    <a:p>
                      <a:pPr algn="ctr"/>
                      <a:endParaRPr kumimoji="1" lang="en-US" altLang="ja-JP" sz="2800" dirty="0">
                        <a:solidFill>
                          <a:schemeClr val="tx1"/>
                        </a:solidFill>
                      </a:endParaRPr>
                    </a:p>
                  </a:txBody>
                  <a:tcPr anchor="ctr"/>
                </a:tc>
                <a:tc>
                  <a:txBody>
                    <a:bodyPr/>
                    <a:lstStyle/>
                    <a:p>
                      <a:pPr algn="ctr"/>
                      <a:endParaRPr kumimoji="1" lang="ja-JP" altLang="en-US" sz="2800" dirty="0">
                        <a:solidFill>
                          <a:schemeClr val="tx1"/>
                        </a:solidFill>
                      </a:endParaRPr>
                    </a:p>
                  </a:txBody>
                  <a:tcPr anchor="ctr"/>
                </a:tc>
                <a:tc>
                  <a:txBody>
                    <a:bodyPr/>
                    <a:lstStyle/>
                    <a:p>
                      <a:pPr algn="ctr"/>
                      <a:endParaRPr kumimoji="1" lang="ja-JP" altLang="en-US" sz="28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800" dirty="0">
                        <a:solidFill>
                          <a:schemeClr val="tx1"/>
                        </a:solidFill>
                      </a:endParaRPr>
                    </a:p>
                  </a:txBody>
                  <a:tcPr anchor="ctr"/>
                </a:tc>
                <a:extLst>
                  <a:ext uri="{0D108BD9-81ED-4DB2-BD59-A6C34878D82A}">
                    <a16:rowId xmlns:a16="http://schemas.microsoft.com/office/drawing/2014/main" val="2641389420"/>
                  </a:ext>
                </a:extLst>
              </a:tr>
            </a:tbl>
          </a:graphicData>
        </a:graphic>
      </p:graphicFrame>
      <p:sp>
        <p:nvSpPr>
          <p:cNvPr id="6" name="テキスト ボックス 5">
            <a:extLst>
              <a:ext uri="{FF2B5EF4-FFF2-40B4-BE49-F238E27FC236}">
                <a16:creationId xmlns:a16="http://schemas.microsoft.com/office/drawing/2014/main" id="{E3D14444-731D-40B5-9291-DC7E4C243817}"/>
              </a:ext>
            </a:extLst>
          </p:cNvPr>
          <p:cNvSpPr txBox="1"/>
          <p:nvPr/>
        </p:nvSpPr>
        <p:spPr>
          <a:xfrm>
            <a:off x="490970" y="5753100"/>
            <a:ext cx="6096000" cy="2554545"/>
          </a:xfrm>
          <a:prstGeom prst="rect">
            <a:avLst/>
          </a:prstGeom>
          <a:noFill/>
        </p:spPr>
        <p:txBody>
          <a:bodyPr wrap="square" rtlCol="0">
            <a:spAutoFit/>
          </a:bodyPr>
          <a:lstStyle/>
          <a:p>
            <a:r>
              <a:rPr kumimoji="1" lang="ja-JP" altLang="en-US" sz="3200" b="1" dirty="0"/>
              <a:t>いずれかの勘定科目を使用</a:t>
            </a:r>
            <a:endParaRPr kumimoji="1" lang="en-US" altLang="ja-JP" sz="3200" b="1" dirty="0"/>
          </a:p>
          <a:p>
            <a:r>
              <a:rPr kumimoji="1" lang="ja-JP" altLang="en-US" sz="3200" dirty="0"/>
              <a:t>・現金</a:t>
            </a:r>
            <a:endParaRPr kumimoji="1" lang="en-US" altLang="ja-JP" sz="3200" dirty="0"/>
          </a:p>
          <a:p>
            <a:r>
              <a:rPr kumimoji="1" lang="ja-JP" altLang="en-US" sz="3200" dirty="0"/>
              <a:t>・普通預金</a:t>
            </a:r>
            <a:endParaRPr kumimoji="1" lang="en-US" altLang="ja-JP" sz="3200" dirty="0"/>
          </a:p>
          <a:p>
            <a:r>
              <a:rPr kumimoji="1" lang="ja-JP" altLang="en-US" sz="3200" dirty="0"/>
              <a:t>・資本金</a:t>
            </a:r>
            <a:endParaRPr kumimoji="1" lang="en-US" altLang="ja-JP" sz="3200" dirty="0"/>
          </a:p>
          <a:p>
            <a:r>
              <a:rPr kumimoji="1" lang="ja-JP" altLang="en-US" sz="3200" dirty="0"/>
              <a:t>・繰越利益剰余金</a:t>
            </a:r>
            <a:endParaRPr kumimoji="1" lang="en-US" altLang="ja-JP" sz="3200" dirty="0"/>
          </a:p>
        </p:txBody>
      </p:sp>
    </p:spTree>
    <p:extLst>
      <p:ext uri="{BB962C8B-B14F-4D97-AF65-F5344CB8AC3E}">
        <p14:creationId xmlns:p14="http://schemas.microsoft.com/office/powerpoint/2010/main" val="10799334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a:extLst>
              <a:ext uri="{FF2B5EF4-FFF2-40B4-BE49-F238E27FC236}">
                <a16:creationId xmlns:a16="http://schemas.microsoft.com/office/drawing/2014/main" id="{D4D010F2-2397-4833-A7C4-60AA2B999151}"/>
              </a:ext>
            </a:extLst>
          </p:cNvPr>
          <p:cNvSpPr txBox="1"/>
          <p:nvPr/>
        </p:nvSpPr>
        <p:spPr>
          <a:xfrm>
            <a:off x="0" y="239167"/>
            <a:ext cx="17859375" cy="1938992"/>
          </a:xfrm>
          <a:prstGeom prst="rect">
            <a:avLst/>
          </a:prstGeom>
          <a:noFill/>
        </p:spPr>
        <p:txBody>
          <a:bodyPr wrap="square" rtlCol="0">
            <a:spAutoFit/>
          </a:bodyPr>
          <a:lstStyle/>
          <a:p>
            <a:pPr algn="ctr"/>
            <a:r>
              <a:rPr kumimoji="1" lang="en-US" altLang="ja-JP" sz="4000" dirty="0"/>
              <a:t>【</a:t>
            </a:r>
            <a:r>
              <a:rPr kumimoji="1" lang="ja-JP" altLang="en-US" sz="4000" dirty="0"/>
              <a:t>問２７：繰越利益剰余金１</a:t>
            </a:r>
            <a:r>
              <a:rPr kumimoji="1" lang="en-US" altLang="ja-JP" sz="4000" dirty="0"/>
              <a:t>】</a:t>
            </a:r>
            <a:r>
              <a:rPr kumimoji="1" lang="ja-JP" altLang="en-US" sz="4000" dirty="0"/>
              <a:t>以下の取引の仕訳をしてください。</a:t>
            </a:r>
            <a:endParaRPr kumimoji="1" lang="en-US" altLang="ja-JP" sz="4000" dirty="0"/>
          </a:p>
          <a:p>
            <a:pPr algn="ctr"/>
            <a:endParaRPr kumimoji="1" lang="en-US" altLang="ja-JP" sz="4000" dirty="0"/>
          </a:p>
          <a:p>
            <a:pPr algn="ctr"/>
            <a:r>
              <a:rPr kumimoji="1" lang="ja-JP" altLang="en-US" sz="4000" dirty="0"/>
              <a:t>当期純利益</a:t>
            </a:r>
            <a:r>
              <a:rPr kumimoji="1" lang="en-US" altLang="ja-JP" sz="4000" dirty="0"/>
              <a:t>100,000</a:t>
            </a:r>
            <a:r>
              <a:rPr kumimoji="1" lang="ja-JP" altLang="en-US" sz="4000" dirty="0"/>
              <a:t>円の振り替えを行う。</a:t>
            </a:r>
            <a:endParaRPr kumimoji="1" lang="en-US" altLang="ja-JP" sz="4000" dirty="0"/>
          </a:p>
        </p:txBody>
      </p:sp>
      <p:graphicFrame>
        <p:nvGraphicFramePr>
          <p:cNvPr id="4" name="表 3">
            <a:extLst>
              <a:ext uri="{FF2B5EF4-FFF2-40B4-BE49-F238E27FC236}">
                <a16:creationId xmlns:a16="http://schemas.microsoft.com/office/drawing/2014/main" id="{423A8F88-9135-4B73-A071-E27F4829D13B}"/>
              </a:ext>
            </a:extLst>
          </p:cNvPr>
          <p:cNvGraphicFramePr>
            <a:graphicFrameLocks noGrp="1"/>
          </p:cNvGraphicFramePr>
          <p:nvPr>
            <p:extLst>
              <p:ext uri="{D42A27DB-BD31-4B8C-83A1-F6EECF244321}">
                <p14:modId xmlns:p14="http://schemas.microsoft.com/office/powerpoint/2010/main" val="319323584"/>
              </p:ext>
            </p:extLst>
          </p:nvPr>
        </p:nvGraphicFramePr>
        <p:xfrm>
          <a:off x="1905000" y="3086100"/>
          <a:ext cx="15011400" cy="1738748"/>
        </p:xfrm>
        <a:graphic>
          <a:graphicData uri="http://schemas.openxmlformats.org/drawingml/2006/table">
            <a:tbl>
              <a:tblPr firstRow="1" bandRow="1">
                <a:tableStyleId>{5C22544A-7EE6-4342-B048-85BDC9FD1C3A}</a:tableStyleId>
              </a:tblPr>
              <a:tblGrid>
                <a:gridCol w="3752850">
                  <a:extLst>
                    <a:ext uri="{9D8B030D-6E8A-4147-A177-3AD203B41FA5}">
                      <a16:colId xmlns:a16="http://schemas.microsoft.com/office/drawing/2014/main" val="4262114643"/>
                    </a:ext>
                  </a:extLst>
                </a:gridCol>
                <a:gridCol w="3409950">
                  <a:extLst>
                    <a:ext uri="{9D8B030D-6E8A-4147-A177-3AD203B41FA5}">
                      <a16:colId xmlns:a16="http://schemas.microsoft.com/office/drawing/2014/main" val="2759163232"/>
                    </a:ext>
                  </a:extLst>
                </a:gridCol>
                <a:gridCol w="4095750">
                  <a:extLst>
                    <a:ext uri="{9D8B030D-6E8A-4147-A177-3AD203B41FA5}">
                      <a16:colId xmlns:a16="http://schemas.microsoft.com/office/drawing/2014/main" val="487501093"/>
                    </a:ext>
                  </a:extLst>
                </a:gridCol>
                <a:gridCol w="3752850">
                  <a:extLst>
                    <a:ext uri="{9D8B030D-6E8A-4147-A177-3AD203B41FA5}">
                      <a16:colId xmlns:a16="http://schemas.microsoft.com/office/drawing/2014/main" val="2708463579"/>
                    </a:ext>
                  </a:extLst>
                </a:gridCol>
              </a:tblGrid>
              <a:tr h="806568">
                <a:tc gridSpan="2">
                  <a:txBody>
                    <a:bodyPr/>
                    <a:lstStyle/>
                    <a:p>
                      <a:pPr algn="ctr"/>
                      <a:r>
                        <a:rPr kumimoji="1" lang="ja-JP" altLang="en-US" sz="3600" dirty="0"/>
                        <a:t>借方</a:t>
                      </a:r>
                    </a:p>
                  </a:txBody>
                  <a:tcPr anchor="ctr"/>
                </a:tc>
                <a:tc hMerge="1">
                  <a:txBody>
                    <a:bodyPr/>
                    <a:lstStyle/>
                    <a:p>
                      <a:endParaRPr kumimoji="1" lang="ja-JP" altLang="en-US" dirty="0"/>
                    </a:p>
                  </a:txBody>
                  <a:tcPr/>
                </a:tc>
                <a:tc gridSpan="2">
                  <a:txBody>
                    <a:bodyPr/>
                    <a:lstStyle/>
                    <a:p>
                      <a:pPr algn="ctr"/>
                      <a:r>
                        <a:rPr kumimoji="1" lang="ja-JP" altLang="en-US" sz="3600" dirty="0"/>
                        <a:t>貸方</a:t>
                      </a:r>
                    </a:p>
                  </a:txBody>
                  <a:tcPr anchor="ctr"/>
                </a:tc>
                <a:tc hMerge="1">
                  <a:txBody>
                    <a:bodyPr/>
                    <a:lstStyle/>
                    <a:p>
                      <a:endParaRPr kumimoji="1" lang="ja-JP" altLang="en-US" dirty="0"/>
                    </a:p>
                  </a:txBody>
                  <a:tcPr/>
                </a:tc>
                <a:extLst>
                  <a:ext uri="{0D108BD9-81ED-4DB2-BD59-A6C34878D82A}">
                    <a16:rowId xmlns:a16="http://schemas.microsoft.com/office/drawing/2014/main" val="2120561885"/>
                  </a:ext>
                </a:extLst>
              </a:tr>
              <a:tr h="932180">
                <a:tc>
                  <a:txBody>
                    <a:bodyPr/>
                    <a:lstStyle/>
                    <a:p>
                      <a:pPr algn="ctr"/>
                      <a:endParaRPr kumimoji="1" lang="en-US" altLang="ja-JP" sz="2800" dirty="0">
                        <a:solidFill>
                          <a:schemeClr val="tx1"/>
                        </a:solidFill>
                      </a:endParaRPr>
                    </a:p>
                  </a:txBody>
                  <a:tcPr anchor="ctr"/>
                </a:tc>
                <a:tc>
                  <a:txBody>
                    <a:bodyPr/>
                    <a:lstStyle/>
                    <a:p>
                      <a:pPr algn="ctr"/>
                      <a:endParaRPr kumimoji="1" lang="ja-JP" altLang="en-US" sz="2800" dirty="0">
                        <a:solidFill>
                          <a:schemeClr val="tx1"/>
                        </a:solidFill>
                      </a:endParaRPr>
                    </a:p>
                  </a:txBody>
                  <a:tcPr anchor="ctr"/>
                </a:tc>
                <a:tc>
                  <a:txBody>
                    <a:bodyPr/>
                    <a:lstStyle/>
                    <a:p>
                      <a:pPr algn="ctr"/>
                      <a:endParaRPr kumimoji="1" lang="ja-JP" altLang="en-US" sz="28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800" dirty="0">
                        <a:solidFill>
                          <a:schemeClr val="tx1"/>
                        </a:solidFill>
                      </a:endParaRPr>
                    </a:p>
                  </a:txBody>
                  <a:tcPr anchor="ctr"/>
                </a:tc>
                <a:extLst>
                  <a:ext uri="{0D108BD9-81ED-4DB2-BD59-A6C34878D82A}">
                    <a16:rowId xmlns:a16="http://schemas.microsoft.com/office/drawing/2014/main" val="2641389420"/>
                  </a:ext>
                </a:extLst>
              </a:tr>
            </a:tbl>
          </a:graphicData>
        </a:graphic>
      </p:graphicFrame>
      <p:sp>
        <p:nvSpPr>
          <p:cNvPr id="6" name="テキスト ボックス 5">
            <a:extLst>
              <a:ext uri="{FF2B5EF4-FFF2-40B4-BE49-F238E27FC236}">
                <a16:creationId xmlns:a16="http://schemas.microsoft.com/office/drawing/2014/main" id="{E3D14444-731D-40B5-9291-DC7E4C243817}"/>
              </a:ext>
            </a:extLst>
          </p:cNvPr>
          <p:cNvSpPr txBox="1"/>
          <p:nvPr/>
        </p:nvSpPr>
        <p:spPr>
          <a:xfrm>
            <a:off x="490970" y="5753100"/>
            <a:ext cx="6096000" cy="3046988"/>
          </a:xfrm>
          <a:prstGeom prst="rect">
            <a:avLst/>
          </a:prstGeom>
          <a:noFill/>
        </p:spPr>
        <p:txBody>
          <a:bodyPr wrap="square" rtlCol="0">
            <a:spAutoFit/>
          </a:bodyPr>
          <a:lstStyle/>
          <a:p>
            <a:r>
              <a:rPr kumimoji="1" lang="ja-JP" altLang="en-US" sz="3200" b="1" dirty="0"/>
              <a:t>いずれかの勘定科目を使用</a:t>
            </a:r>
            <a:endParaRPr kumimoji="1" lang="en-US" altLang="ja-JP" sz="3200" b="1" dirty="0"/>
          </a:p>
          <a:p>
            <a:r>
              <a:rPr kumimoji="1" lang="ja-JP" altLang="en-US" sz="3200" dirty="0"/>
              <a:t>・現金</a:t>
            </a:r>
            <a:endParaRPr kumimoji="1" lang="en-US" altLang="ja-JP" sz="3200" dirty="0"/>
          </a:p>
          <a:p>
            <a:r>
              <a:rPr kumimoji="1" lang="ja-JP" altLang="en-US" sz="3200" dirty="0"/>
              <a:t>・普通預金</a:t>
            </a:r>
            <a:endParaRPr kumimoji="1" lang="en-US" altLang="ja-JP" sz="3200" dirty="0"/>
          </a:p>
          <a:p>
            <a:r>
              <a:rPr kumimoji="1" lang="ja-JP" altLang="en-US" sz="3200" dirty="0"/>
              <a:t>・資本金</a:t>
            </a:r>
            <a:endParaRPr kumimoji="1" lang="en-US" altLang="ja-JP" sz="3200" dirty="0"/>
          </a:p>
          <a:p>
            <a:r>
              <a:rPr kumimoji="1" lang="ja-JP" altLang="en-US" sz="3200" dirty="0"/>
              <a:t>・繰越利益剰余金</a:t>
            </a:r>
            <a:endParaRPr kumimoji="1" lang="en-ZA" altLang="ja-JP" sz="3200" dirty="0">
              <a:solidFill>
                <a:srgbClr val="C00000"/>
              </a:solidFill>
            </a:endParaRPr>
          </a:p>
          <a:p>
            <a:r>
              <a:rPr kumimoji="1" lang="ja-JP" altLang="en-US" sz="3200" dirty="0"/>
              <a:t>・損益</a:t>
            </a:r>
            <a:endParaRPr kumimoji="1" lang="en-US" altLang="ja-JP" sz="3200" dirty="0"/>
          </a:p>
        </p:txBody>
      </p:sp>
    </p:spTree>
    <p:extLst>
      <p:ext uri="{BB962C8B-B14F-4D97-AF65-F5344CB8AC3E}">
        <p14:creationId xmlns:p14="http://schemas.microsoft.com/office/powerpoint/2010/main" val="10427302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a:extLst>
              <a:ext uri="{FF2B5EF4-FFF2-40B4-BE49-F238E27FC236}">
                <a16:creationId xmlns:a16="http://schemas.microsoft.com/office/drawing/2014/main" id="{D4D010F2-2397-4833-A7C4-60AA2B999151}"/>
              </a:ext>
            </a:extLst>
          </p:cNvPr>
          <p:cNvSpPr txBox="1"/>
          <p:nvPr/>
        </p:nvSpPr>
        <p:spPr>
          <a:xfrm>
            <a:off x="0" y="239167"/>
            <a:ext cx="17859375" cy="2554545"/>
          </a:xfrm>
          <a:prstGeom prst="rect">
            <a:avLst/>
          </a:prstGeom>
          <a:noFill/>
        </p:spPr>
        <p:txBody>
          <a:bodyPr wrap="square" rtlCol="0">
            <a:spAutoFit/>
          </a:bodyPr>
          <a:lstStyle/>
          <a:p>
            <a:pPr algn="ctr"/>
            <a:r>
              <a:rPr kumimoji="1" lang="en-US" altLang="ja-JP" sz="4000" dirty="0"/>
              <a:t>【</a:t>
            </a:r>
            <a:r>
              <a:rPr kumimoji="1" lang="ja-JP" altLang="en-US" sz="4000" dirty="0"/>
              <a:t>問２８：繰越利益剰余金２</a:t>
            </a:r>
            <a:r>
              <a:rPr kumimoji="1" lang="en-US" altLang="ja-JP" sz="4000" dirty="0"/>
              <a:t>】</a:t>
            </a:r>
            <a:r>
              <a:rPr kumimoji="1" lang="ja-JP" altLang="en-US" sz="4000" dirty="0"/>
              <a:t>以下の取引の仕訳をしてください。</a:t>
            </a:r>
            <a:endParaRPr kumimoji="1" lang="en-US" altLang="ja-JP" sz="4000" dirty="0"/>
          </a:p>
          <a:p>
            <a:pPr algn="ctr"/>
            <a:endParaRPr kumimoji="1" lang="en-US" altLang="ja-JP" sz="4000" dirty="0"/>
          </a:p>
          <a:p>
            <a:pPr algn="ctr"/>
            <a:r>
              <a:rPr kumimoji="1" lang="ja-JP" altLang="en-US" sz="4000" dirty="0"/>
              <a:t>株主総会において、繰越利益剰余金の配当および処分が次のとおり承認された。</a:t>
            </a:r>
          </a:p>
          <a:p>
            <a:pPr algn="ctr"/>
            <a:r>
              <a:rPr kumimoji="1" lang="ja-JP" altLang="en-US" sz="4000" dirty="0"/>
              <a:t>株主配当金：</a:t>
            </a:r>
            <a:r>
              <a:rPr kumimoji="1" lang="en-US" altLang="ja-JP" sz="4000" dirty="0"/>
              <a:t>50,000</a:t>
            </a:r>
            <a:r>
              <a:rPr kumimoji="1" lang="ja-JP" altLang="en-US" sz="4000" dirty="0"/>
              <a:t>円　利益準備金の積み立て：</a:t>
            </a:r>
            <a:r>
              <a:rPr kumimoji="1" lang="en-US" altLang="ja-JP" sz="4000" dirty="0"/>
              <a:t>20,000</a:t>
            </a:r>
            <a:r>
              <a:rPr kumimoji="1" lang="ja-JP" altLang="en-US" sz="4000" dirty="0"/>
              <a:t>円</a:t>
            </a:r>
            <a:endParaRPr kumimoji="1" lang="en-US" altLang="ja-JP" sz="4000" dirty="0"/>
          </a:p>
        </p:txBody>
      </p:sp>
      <p:graphicFrame>
        <p:nvGraphicFramePr>
          <p:cNvPr id="4" name="表 3">
            <a:extLst>
              <a:ext uri="{FF2B5EF4-FFF2-40B4-BE49-F238E27FC236}">
                <a16:creationId xmlns:a16="http://schemas.microsoft.com/office/drawing/2014/main" id="{423A8F88-9135-4B73-A071-E27F4829D13B}"/>
              </a:ext>
            </a:extLst>
          </p:cNvPr>
          <p:cNvGraphicFramePr>
            <a:graphicFrameLocks noGrp="1"/>
          </p:cNvGraphicFramePr>
          <p:nvPr>
            <p:extLst>
              <p:ext uri="{D42A27DB-BD31-4B8C-83A1-F6EECF244321}">
                <p14:modId xmlns:p14="http://schemas.microsoft.com/office/powerpoint/2010/main" val="1565054636"/>
              </p:ext>
            </p:extLst>
          </p:nvPr>
        </p:nvGraphicFramePr>
        <p:xfrm>
          <a:off x="1905000" y="3086100"/>
          <a:ext cx="15011400" cy="2670928"/>
        </p:xfrm>
        <a:graphic>
          <a:graphicData uri="http://schemas.openxmlformats.org/drawingml/2006/table">
            <a:tbl>
              <a:tblPr firstRow="1" bandRow="1">
                <a:tableStyleId>{5C22544A-7EE6-4342-B048-85BDC9FD1C3A}</a:tableStyleId>
              </a:tblPr>
              <a:tblGrid>
                <a:gridCol w="3752850">
                  <a:extLst>
                    <a:ext uri="{9D8B030D-6E8A-4147-A177-3AD203B41FA5}">
                      <a16:colId xmlns:a16="http://schemas.microsoft.com/office/drawing/2014/main" val="4262114643"/>
                    </a:ext>
                  </a:extLst>
                </a:gridCol>
                <a:gridCol w="3409950">
                  <a:extLst>
                    <a:ext uri="{9D8B030D-6E8A-4147-A177-3AD203B41FA5}">
                      <a16:colId xmlns:a16="http://schemas.microsoft.com/office/drawing/2014/main" val="2759163232"/>
                    </a:ext>
                  </a:extLst>
                </a:gridCol>
                <a:gridCol w="4095750">
                  <a:extLst>
                    <a:ext uri="{9D8B030D-6E8A-4147-A177-3AD203B41FA5}">
                      <a16:colId xmlns:a16="http://schemas.microsoft.com/office/drawing/2014/main" val="487501093"/>
                    </a:ext>
                  </a:extLst>
                </a:gridCol>
                <a:gridCol w="3752850">
                  <a:extLst>
                    <a:ext uri="{9D8B030D-6E8A-4147-A177-3AD203B41FA5}">
                      <a16:colId xmlns:a16="http://schemas.microsoft.com/office/drawing/2014/main" val="2708463579"/>
                    </a:ext>
                  </a:extLst>
                </a:gridCol>
              </a:tblGrid>
              <a:tr h="806568">
                <a:tc gridSpan="2">
                  <a:txBody>
                    <a:bodyPr/>
                    <a:lstStyle/>
                    <a:p>
                      <a:pPr algn="ctr"/>
                      <a:r>
                        <a:rPr kumimoji="1" lang="ja-JP" altLang="en-US" sz="3600" dirty="0"/>
                        <a:t>借方</a:t>
                      </a:r>
                    </a:p>
                  </a:txBody>
                  <a:tcPr anchor="ctr"/>
                </a:tc>
                <a:tc hMerge="1">
                  <a:txBody>
                    <a:bodyPr/>
                    <a:lstStyle/>
                    <a:p>
                      <a:endParaRPr kumimoji="1" lang="ja-JP" altLang="en-US" dirty="0"/>
                    </a:p>
                  </a:txBody>
                  <a:tcPr/>
                </a:tc>
                <a:tc gridSpan="2">
                  <a:txBody>
                    <a:bodyPr/>
                    <a:lstStyle/>
                    <a:p>
                      <a:pPr algn="ctr"/>
                      <a:r>
                        <a:rPr kumimoji="1" lang="ja-JP" altLang="en-US" sz="3600" dirty="0"/>
                        <a:t>貸方</a:t>
                      </a:r>
                    </a:p>
                  </a:txBody>
                  <a:tcPr anchor="ctr"/>
                </a:tc>
                <a:tc hMerge="1">
                  <a:txBody>
                    <a:bodyPr/>
                    <a:lstStyle/>
                    <a:p>
                      <a:endParaRPr kumimoji="1" lang="ja-JP" altLang="en-US" dirty="0"/>
                    </a:p>
                  </a:txBody>
                  <a:tcPr/>
                </a:tc>
                <a:extLst>
                  <a:ext uri="{0D108BD9-81ED-4DB2-BD59-A6C34878D82A}">
                    <a16:rowId xmlns:a16="http://schemas.microsoft.com/office/drawing/2014/main" val="2120561885"/>
                  </a:ext>
                </a:extLst>
              </a:tr>
              <a:tr h="932180">
                <a:tc>
                  <a:txBody>
                    <a:bodyPr/>
                    <a:lstStyle/>
                    <a:p>
                      <a:pPr algn="ctr"/>
                      <a:endParaRPr kumimoji="1" lang="en-US" altLang="ja-JP" sz="2800" dirty="0">
                        <a:solidFill>
                          <a:schemeClr val="tx1"/>
                        </a:solidFill>
                      </a:endParaRPr>
                    </a:p>
                  </a:txBody>
                  <a:tcPr anchor="ctr"/>
                </a:tc>
                <a:tc>
                  <a:txBody>
                    <a:bodyPr/>
                    <a:lstStyle/>
                    <a:p>
                      <a:pPr algn="ctr"/>
                      <a:endParaRPr kumimoji="1" lang="ja-JP" altLang="en-US" sz="2800" dirty="0">
                        <a:solidFill>
                          <a:schemeClr val="tx1"/>
                        </a:solidFill>
                      </a:endParaRPr>
                    </a:p>
                  </a:txBody>
                  <a:tcPr anchor="ctr"/>
                </a:tc>
                <a:tc>
                  <a:txBody>
                    <a:bodyPr/>
                    <a:lstStyle/>
                    <a:p>
                      <a:pPr algn="ctr"/>
                      <a:endParaRPr kumimoji="1" lang="ja-JP" altLang="en-US" sz="28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800" dirty="0">
                        <a:solidFill>
                          <a:schemeClr val="tx1"/>
                        </a:solidFill>
                      </a:endParaRPr>
                    </a:p>
                  </a:txBody>
                  <a:tcPr anchor="ctr"/>
                </a:tc>
                <a:extLst>
                  <a:ext uri="{0D108BD9-81ED-4DB2-BD59-A6C34878D82A}">
                    <a16:rowId xmlns:a16="http://schemas.microsoft.com/office/drawing/2014/main" val="2641389420"/>
                  </a:ext>
                </a:extLst>
              </a:tr>
              <a:tr h="932180">
                <a:tc>
                  <a:txBody>
                    <a:bodyPr/>
                    <a:lstStyle/>
                    <a:p>
                      <a:pPr algn="ctr"/>
                      <a:endParaRPr kumimoji="1" lang="en-US" altLang="ja-JP" sz="2800" dirty="0">
                        <a:solidFill>
                          <a:schemeClr val="tx1"/>
                        </a:solidFill>
                      </a:endParaRPr>
                    </a:p>
                  </a:txBody>
                  <a:tcPr anchor="ctr"/>
                </a:tc>
                <a:tc>
                  <a:txBody>
                    <a:bodyPr/>
                    <a:lstStyle/>
                    <a:p>
                      <a:pPr algn="ctr"/>
                      <a:endParaRPr kumimoji="1" lang="ja-JP" altLang="en-US" sz="2800" dirty="0">
                        <a:solidFill>
                          <a:schemeClr val="tx1"/>
                        </a:solidFill>
                      </a:endParaRPr>
                    </a:p>
                  </a:txBody>
                  <a:tcPr anchor="ctr"/>
                </a:tc>
                <a:tc>
                  <a:txBody>
                    <a:bodyPr/>
                    <a:lstStyle/>
                    <a:p>
                      <a:pPr algn="ctr"/>
                      <a:endParaRPr kumimoji="1" lang="ja-JP" altLang="en-US" sz="28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800" dirty="0">
                        <a:solidFill>
                          <a:schemeClr val="tx1"/>
                        </a:solidFill>
                      </a:endParaRPr>
                    </a:p>
                  </a:txBody>
                  <a:tcPr anchor="ctr"/>
                </a:tc>
                <a:extLst>
                  <a:ext uri="{0D108BD9-81ED-4DB2-BD59-A6C34878D82A}">
                    <a16:rowId xmlns:a16="http://schemas.microsoft.com/office/drawing/2014/main" val="3639651117"/>
                  </a:ext>
                </a:extLst>
              </a:tr>
            </a:tbl>
          </a:graphicData>
        </a:graphic>
      </p:graphicFrame>
      <p:sp>
        <p:nvSpPr>
          <p:cNvPr id="6" name="テキスト ボックス 5">
            <a:extLst>
              <a:ext uri="{FF2B5EF4-FFF2-40B4-BE49-F238E27FC236}">
                <a16:creationId xmlns:a16="http://schemas.microsoft.com/office/drawing/2014/main" id="{E3D14444-731D-40B5-9291-DC7E4C243817}"/>
              </a:ext>
            </a:extLst>
          </p:cNvPr>
          <p:cNvSpPr txBox="1"/>
          <p:nvPr/>
        </p:nvSpPr>
        <p:spPr>
          <a:xfrm>
            <a:off x="490970" y="6286500"/>
            <a:ext cx="6096000" cy="3539430"/>
          </a:xfrm>
          <a:prstGeom prst="rect">
            <a:avLst/>
          </a:prstGeom>
          <a:noFill/>
        </p:spPr>
        <p:txBody>
          <a:bodyPr wrap="square" rtlCol="0">
            <a:spAutoFit/>
          </a:bodyPr>
          <a:lstStyle/>
          <a:p>
            <a:r>
              <a:rPr kumimoji="1" lang="ja-JP" altLang="en-US" sz="3200" b="1" dirty="0"/>
              <a:t>いずれかの勘定科目を使用</a:t>
            </a:r>
            <a:endParaRPr kumimoji="1" lang="en-US" altLang="ja-JP" sz="3200" b="1" dirty="0"/>
          </a:p>
          <a:p>
            <a:r>
              <a:rPr kumimoji="1" lang="ja-JP" altLang="en-US" sz="3200" dirty="0"/>
              <a:t>・現金</a:t>
            </a:r>
            <a:endParaRPr kumimoji="1" lang="en-US" altLang="ja-JP" sz="3200" dirty="0"/>
          </a:p>
          <a:p>
            <a:r>
              <a:rPr kumimoji="1" lang="ja-JP" altLang="en-US" sz="3200" dirty="0"/>
              <a:t>・普通預金</a:t>
            </a:r>
            <a:endParaRPr kumimoji="1" lang="en-US" altLang="ja-JP" sz="3200" dirty="0"/>
          </a:p>
          <a:p>
            <a:r>
              <a:rPr kumimoji="1" lang="ja-JP" altLang="en-US" sz="3200" dirty="0"/>
              <a:t>・資本金</a:t>
            </a:r>
            <a:endParaRPr kumimoji="1" lang="en-US" altLang="ja-JP" sz="3200" dirty="0"/>
          </a:p>
          <a:p>
            <a:r>
              <a:rPr kumimoji="1" lang="ja-JP" altLang="en-US" sz="3200" dirty="0"/>
              <a:t>・繰越利益剰余金</a:t>
            </a:r>
            <a:endParaRPr kumimoji="1" lang="en-US" altLang="ja-JP" sz="3200" dirty="0"/>
          </a:p>
          <a:p>
            <a:r>
              <a:rPr kumimoji="1" lang="ja-JP" altLang="en-US" sz="3200" dirty="0"/>
              <a:t>・利益準備金</a:t>
            </a:r>
            <a:endParaRPr kumimoji="1" lang="en-US" altLang="ja-JP" sz="3200" dirty="0"/>
          </a:p>
          <a:p>
            <a:r>
              <a:rPr kumimoji="1" lang="ja-JP" altLang="en-US" sz="3200" dirty="0"/>
              <a:t>・未払配当金</a:t>
            </a:r>
            <a:endParaRPr kumimoji="1" lang="en-US" altLang="ja-JP" sz="3200" dirty="0"/>
          </a:p>
        </p:txBody>
      </p:sp>
    </p:spTree>
    <p:extLst>
      <p:ext uri="{BB962C8B-B14F-4D97-AF65-F5344CB8AC3E}">
        <p14:creationId xmlns:p14="http://schemas.microsoft.com/office/powerpoint/2010/main" val="1794332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a:extLst>
              <a:ext uri="{FF2B5EF4-FFF2-40B4-BE49-F238E27FC236}">
                <a16:creationId xmlns:a16="http://schemas.microsoft.com/office/drawing/2014/main" id="{D4D010F2-2397-4833-A7C4-60AA2B999151}"/>
              </a:ext>
            </a:extLst>
          </p:cNvPr>
          <p:cNvSpPr txBox="1"/>
          <p:nvPr/>
        </p:nvSpPr>
        <p:spPr>
          <a:xfrm>
            <a:off x="0" y="239167"/>
            <a:ext cx="17859375" cy="1938992"/>
          </a:xfrm>
          <a:prstGeom prst="rect">
            <a:avLst/>
          </a:prstGeom>
          <a:noFill/>
        </p:spPr>
        <p:txBody>
          <a:bodyPr wrap="square" rtlCol="0">
            <a:spAutoFit/>
          </a:bodyPr>
          <a:lstStyle/>
          <a:p>
            <a:pPr algn="ctr"/>
            <a:r>
              <a:rPr kumimoji="1" lang="en-US" altLang="ja-JP" sz="4000" dirty="0"/>
              <a:t>【</a:t>
            </a:r>
            <a:r>
              <a:rPr kumimoji="1" lang="ja-JP" altLang="en-US" sz="4000" dirty="0"/>
              <a:t>問２９：租税公課</a:t>
            </a:r>
            <a:r>
              <a:rPr kumimoji="1" lang="en-US" altLang="ja-JP" sz="4000" dirty="0"/>
              <a:t>】</a:t>
            </a:r>
            <a:r>
              <a:rPr kumimoji="1" lang="ja-JP" altLang="en-US" sz="4000" dirty="0"/>
              <a:t>以下の取引の仕訳をしてください。</a:t>
            </a:r>
            <a:endParaRPr kumimoji="1" lang="en-US" altLang="ja-JP" sz="4000" dirty="0"/>
          </a:p>
          <a:p>
            <a:pPr algn="ctr"/>
            <a:endParaRPr kumimoji="1" lang="en-US" altLang="ja-JP" sz="4000" dirty="0"/>
          </a:p>
          <a:p>
            <a:pPr algn="ctr"/>
            <a:r>
              <a:rPr kumimoji="1" lang="ja-JP" altLang="en-US" sz="4000" dirty="0"/>
              <a:t>営業用の店舗の固定資産税</a:t>
            </a:r>
            <a:r>
              <a:rPr kumimoji="1" lang="en-US" altLang="ja-JP" sz="4000" dirty="0"/>
              <a:t>10,000</a:t>
            </a:r>
            <a:r>
              <a:rPr kumimoji="1" lang="ja-JP" altLang="en-US" sz="4000" dirty="0"/>
              <a:t>円と自動車税</a:t>
            </a:r>
            <a:r>
              <a:rPr kumimoji="1" lang="en-US" altLang="ja-JP" sz="4000" dirty="0"/>
              <a:t>3,000</a:t>
            </a:r>
            <a:r>
              <a:rPr kumimoji="1" lang="ja-JP" altLang="en-US" sz="4000" dirty="0"/>
              <a:t>円を現金で納付した</a:t>
            </a:r>
            <a:endParaRPr kumimoji="1" lang="en-US" altLang="ja-JP" sz="4000" dirty="0"/>
          </a:p>
        </p:txBody>
      </p:sp>
      <p:graphicFrame>
        <p:nvGraphicFramePr>
          <p:cNvPr id="4" name="表 3">
            <a:extLst>
              <a:ext uri="{FF2B5EF4-FFF2-40B4-BE49-F238E27FC236}">
                <a16:creationId xmlns:a16="http://schemas.microsoft.com/office/drawing/2014/main" id="{423A8F88-9135-4B73-A071-E27F4829D13B}"/>
              </a:ext>
            </a:extLst>
          </p:cNvPr>
          <p:cNvGraphicFramePr>
            <a:graphicFrameLocks noGrp="1"/>
          </p:cNvGraphicFramePr>
          <p:nvPr>
            <p:extLst>
              <p:ext uri="{D42A27DB-BD31-4B8C-83A1-F6EECF244321}">
                <p14:modId xmlns:p14="http://schemas.microsoft.com/office/powerpoint/2010/main" val="1275835923"/>
              </p:ext>
            </p:extLst>
          </p:nvPr>
        </p:nvGraphicFramePr>
        <p:xfrm>
          <a:off x="1905000" y="3086100"/>
          <a:ext cx="15011400" cy="1738748"/>
        </p:xfrm>
        <a:graphic>
          <a:graphicData uri="http://schemas.openxmlformats.org/drawingml/2006/table">
            <a:tbl>
              <a:tblPr firstRow="1" bandRow="1">
                <a:tableStyleId>{5C22544A-7EE6-4342-B048-85BDC9FD1C3A}</a:tableStyleId>
              </a:tblPr>
              <a:tblGrid>
                <a:gridCol w="3752850">
                  <a:extLst>
                    <a:ext uri="{9D8B030D-6E8A-4147-A177-3AD203B41FA5}">
                      <a16:colId xmlns:a16="http://schemas.microsoft.com/office/drawing/2014/main" val="4262114643"/>
                    </a:ext>
                  </a:extLst>
                </a:gridCol>
                <a:gridCol w="3409950">
                  <a:extLst>
                    <a:ext uri="{9D8B030D-6E8A-4147-A177-3AD203B41FA5}">
                      <a16:colId xmlns:a16="http://schemas.microsoft.com/office/drawing/2014/main" val="2759163232"/>
                    </a:ext>
                  </a:extLst>
                </a:gridCol>
                <a:gridCol w="4095750">
                  <a:extLst>
                    <a:ext uri="{9D8B030D-6E8A-4147-A177-3AD203B41FA5}">
                      <a16:colId xmlns:a16="http://schemas.microsoft.com/office/drawing/2014/main" val="487501093"/>
                    </a:ext>
                  </a:extLst>
                </a:gridCol>
                <a:gridCol w="3752850">
                  <a:extLst>
                    <a:ext uri="{9D8B030D-6E8A-4147-A177-3AD203B41FA5}">
                      <a16:colId xmlns:a16="http://schemas.microsoft.com/office/drawing/2014/main" val="2708463579"/>
                    </a:ext>
                  </a:extLst>
                </a:gridCol>
              </a:tblGrid>
              <a:tr h="806568">
                <a:tc gridSpan="2">
                  <a:txBody>
                    <a:bodyPr/>
                    <a:lstStyle/>
                    <a:p>
                      <a:pPr algn="ctr"/>
                      <a:r>
                        <a:rPr kumimoji="1" lang="ja-JP" altLang="en-US" sz="3600" dirty="0"/>
                        <a:t>借方</a:t>
                      </a:r>
                    </a:p>
                  </a:txBody>
                  <a:tcPr anchor="ctr"/>
                </a:tc>
                <a:tc hMerge="1">
                  <a:txBody>
                    <a:bodyPr/>
                    <a:lstStyle/>
                    <a:p>
                      <a:endParaRPr kumimoji="1" lang="ja-JP" altLang="en-US" dirty="0"/>
                    </a:p>
                  </a:txBody>
                  <a:tcPr/>
                </a:tc>
                <a:tc gridSpan="2">
                  <a:txBody>
                    <a:bodyPr/>
                    <a:lstStyle/>
                    <a:p>
                      <a:pPr algn="ctr"/>
                      <a:r>
                        <a:rPr kumimoji="1" lang="ja-JP" altLang="en-US" sz="3600" dirty="0"/>
                        <a:t>貸方</a:t>
                      </a:r>
                    </a:p>
                  </a:txBody>
                  <a:tcPr anchor="ctr"/>
                </a:tc>
                <a:tc hMerge="1">
                  <a:txBody>
                    <a:bodyPr/>
                    <a:lstStyle/>
                    <a:p>
                      <a:endParaRPr kumimoji="1" lang="ja-JP" altLang="en-US" dirty="0"/>
                    </a:p>
                  </a:txBody>
                  <a:tcPr/>
                </a:tc>
                <a:extLst>
                  <a:ext uri="{0D108BD9-81ED-4DB2-BD59-A6C34878D82A}">
                    <a16:rowId xmlns:a16="http://schemas.microsoft.com/office/drawing/2014/main" val="2120561885"/>
                  </a:ext>
                </a:extLst>
              </a:tr>
              <a:tr h="932180">
                <a:tc>
                  <a:txBody>
                    <a:bodyPr/>
                    <a:lstStyle/>
                    <a:p>
                      <a:pPr algn="ctr"/>
                      <a:endParaRPr kumimoji="1" lang="en-US" altLang="ja-JP" sz="2800" dirty="0">
                        <a:solidFill>
                          <a:schemeClr val="tx1"/>
                        </a:solidFill>
                      </a:endParaRPr>
                    </a:p>
                  </a:txBody>
                  <a:tcPr anchor="ctr"/>
                </a:tc>
                <a:tc>
                  <a:txBody>
                    <a:bodyPr/>
                    <a:lstStyle/>
                    <a:p>
                      <a:pPr algn="ctr"/>
                      <a:endParaRPr kumimoji="1" lang="ja-JP" altLang="en-US" sz="2800" dirty="0">
                        <a:solidFill>
                          <a:schemeClr val="tx1"/>
                        </a:solidFill>
                      </a:endParaRPr>
                    </a:p>
                  </a:txBody>
                  <a:tcPr anchor="ctr"/>
                </a:tc>
                <a:tc>
                  <a:txBody>
                    <a:bodyPr/>
                    <a:lstStyle/>
                    <a:p>
                      <a:pPr algn="ctr"/>
                      <a:endParaRPr kumimoji="1" lang="ja-JP" altLang="en-US" sz="28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800" dirty="0">
                        <a:solidFill>
                          <a:schemeClr val="tx1"/>
                        </a:solidFill>
                      </a:endParaRPr>
                    </a:p>
                  </a:txBody>
                  <a:tcPr anchor="ctr"/>
                </a:tc>
                <a:extLst>
                  <a:ext uri="{0D108BD9-81ED-4DB2-BD59-A6C34878D82A}">
                    <a16:rowId xmlns:a16="http://schemas.microsoft.com/office/drawing/2014/main" val="2641389420"/>
                  </a:ext>
                </a:extLst>
              </a:tr>
            </a:tbl>
          </a:graphicData>
        </a:graphic>
      </p:graphicFrame>
      <p:sp>
        <p:nvSpPr>
          <p:cNvPr id="6" name="テキスト ボックス 5">
            <a:extLst>
              <a:ext uri="{FF2B5EF4-FFF2-40B4-BE49-F238E27FC236}">
                <a16:creationId xmlns:a16="http://schemas.microsoft.com/office/drawing/2014/main" id="{E3D14444-731D-40B5-9291-DC7E4C243817}"/>
              </a:ext>
            </a:extLst>
          </p:cNvPr>
          <p:cNvSpPr txBox="1"/>
          <p:nvPr/>
        </p:nvSpPr>
        <p:spPr>
          <a:xfrm>
            <a:off x="490970" y="6286500"/>
            <a:ext cx="6096000" cy="1569660"/>
          </a:xfrm>
          <a:prstGeom prst="rect">
            <a:avLst/>
          </a:prstGeom>
          <a:noFill/>
        </p:spPr>
        <p:txBody>
          <a:bodyPr wrap="square" rtlCol="0">
            <a:spAutoFit/>
          </a:bodyPr>
          <a:lstStyle/>
          <a:p>
            <a:r>
              <a:rPr kumimoji="1" lang="ja-JP" altLang="en-US" sz="3200" b="1" dirty="0"/>
              <a:t>いずれかの勘定科目を使用</a:t>
            </a:r>
            <a:endParaRPr kumimoji="1" lang="en-US" altLang="ja-JP" sz="3200" b="1" dirty="0"/>
          </a:p>
          <a:p>
            <a:r>
              <a:rPr kumimoji="1" lang="ja-JP" altLang="en-US" sz="3200" dirty="0"/>
              <a:t>・現金</a:t>
            </a:r>
            <a:endParaRPr kumimoji="1" lang="en-US" altLang="ja-JP" sz="3200" dirty="0"/>
          </a:p>
          <a:p>
            <a:r>
              <a:rPr kumimoji="1" lang="ja-JP" altLang="en-US" sz="3200" dirty="0"/>
              <a:t>・租税公課</a:t>
            </a:r>
            <a:endParaRPr kumimoji="1" lang="en-US" altLang="ja-JP" sz="3200" dirty="0"/>
          </a:p>
        </p:txBody>
      </p:sp>
    </p:spTree>
    <p:extLst>
      <p:ext uri="{BB962C8B-B14F-4D97-AF65-F5344CB8AC3E}">
        <p14:creationId xmlns:p14="http://schemas.microsoft.com/office/powerpoint/2010/main" val="673091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7259AE8-A636-4D68-9C36-21C2D0AFAD0C}"/>
              </a:ext>
            </a:extLst>
          </p:cNvPr>
          <p:cNvSpPr txBox="1"/>
          <p:nvPr/>
        </p:nvSpPr>
        <p:spPr>
          <a:xfrm>
            <a:off x="152400" y="190500"/>
            <a:ext cx="3853940" cy="830997"/>
          </a:xfrm>
          <a:prstGeom prst="rect">
            <a:avLst/>
          </a:prstGeom>
          <a:noFill/>
        </p:spPr>
        <p:txBody>
          <a:bodyPr wrap="none" rtlCol="0">
            <a:spAutoFit/>
          </a:bodyPr>
          <a:lstStyle/>
          <a:p>
            <a:r>
              <a:rPr kumimoji="1" lang="ja-JP" altLang="en-US" sz="4800" u="sng" dirty="0"/>
              <a:t>仕訳のルール</a:t>
            </a:r>
          </a:p>
        </p:txBody>
      </p:sp>
      <p:sp>
        <p:nvSpPr>
          <p:cNvPr id="5" name="AutoShape 4" descr="536点の記帳イラスト素材 - Getty Images">
            <a:extLst>
              <a:ext uri="{FF2B5EF4-FFF2-40B4-BE49-F238E27FC236}">
                <a16:creationId xmlns:a16="http://schemas.microsoft.com/office/drawing/2014/main" id="{76BF4118-F258-4A3E-813F-C4E2BBAFB197}"/>
              </a:ext>
            </a:extLst>
          </p:cNvPr>
          <p:cNvSpPr>
            <a:spLocks noChangeAspect="1" noChangeArrowheads="1"/>
          </p:cNvSpPr>
          <p:nvPr/>
        </p:nvSpPr>
        <p:spPr bwMode="auto">
          <a:xfrm>
            <a:off x="9566376" y="659278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 name="正方形/長方形 2">
            <a:extLst>
              <a:ext uri="{FF2B5EF4-FFF2-40B4-BE49-F238E27FC236}">
                <a16:creationId xmlns:a16="http://schemas.microsoft.com/office/drawing/2014/main" id="{46BA2942-78B2-4654-B944-3610B1698D5E}"/>
              </a:ext>
            </a:extLst>
          </p:cNvPr>
          <p:cNvSpPr/>
          <p:nvPr/>
        </p:nvSpPr>
        <p:spPr>
          <a:xfrm>
            <a:off x="5188866" y="2781300"/>
            <a:ext cx="4501553"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t>借方（左側）</a:t>
            </a:r>
          </a:p>
        </p:txBody>
      </p:sp>
      <p:sp>
        <p:nvSpPr>
          <p:cNvPr id="9" name="正方形/長方形 8">
            <a:extLst>
              <a:ext uri="{FF2B5EF4-FFF2-40B4-BE49-F238E27FC236}">
                <a16:creationId xmlns:a16="http://schemas.microsoft.com/office/drawing/2014/main" id="{46751C18-10A7-4919-B484-1A81127111F7}"/>
              </a:ext>
            </a:extLst>
          </p:cNvPr>
          <p:cNvSpPr/>
          <p:nvPr/>
        </p:nvSpPr>
        <p:spPr>
          <a:xfrm>
            <a:off x="11168735" y="2882900"/>
            <a:ext cx="4854439"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t>貸方（右側）</a:t>
            </a:r>
          </a:p>
        </p:txBody>
      </p:sp>
      <p:sp>
        <p:nvSpPr>
          <p:cNvPr id="7" name="テキスト ボックス 6">
            <a:extLst>
              <a:ext uri="{FF2B5EF4-FFF2-40B4-BE49-F238E27FC236}">
                <a16:creationId xmlns:a16="http://schemas.microsoft.com/office/drawing/2014/main" id="{72F204C1-D25B-499F-A2D7-E16CFD6E75DB}"/>
              </a:ext>
            </a:extLst>
          </p:cNvPr>
          <p:cNvSpPr txBox="1"/>
          <p:nvPr/>
        </p:nvSpPr>
        <p:spPr>
          <a:xfrm>
            <a:off x="802808" y="5403218"/>
            <a:ext cx="3070071" cy="954107"/>
          </a:xfrm>
          <a:prstGeom prst="rect">
            <a:avLst/>
          </a:prstGeom>
          <a:noFill/>
        </p:spPr>
        <p:txBody>
          <a:bodyPr wrap="none" rtlCol="0">
            <a:spAutoFit/>
          </a:bodyPr>
          <a:lstStyle/>
          <a:p>
            <a:pPr algn="ctr"/>
            <a:r>
              <a:rPr kumimoji="1" lang="ja-JP" altLang="en-US" sz="2800" b="1" dirty="0"/>
              <a:t>貸借対照表の科目</a:t>
            </a:r>
            <a:endParaRPr kumimoji="1" lang="en-US" altLang="ja-JP" sz="2800" b="1" dirty="0"/>
          </a:p>
          <a:p>
            <a:pPr algn="ctr"/>
            <a:r>
              <a:rPr kumimoji="1" lang="en-US" altLang="ja-JP" sz="2800" b="1" dirty="0"/>
              <a:t>(BS: Balance Sheet)</a:t>
            </a:r>
            <a:endParaRPr kumimoji="1" lang="ja-JP" altLang="en-US" sz="2800" b="1" dirty="0"/>
          </a:p>
        </p:txBody>
      </p:sp>
      <p:sp>
        <p:nvSpPr>
          <p:cNvPr id="11" name="正方形/長方形 10">
            <a:extLst>
              <a:ext uri="{FF2B5EF4-FFF2-40B4-BE49-F238E27FC236}">
                <a16:creationId xmlns:a16="http://schemas.microsoft.com/office/drawing/2014/main" id="{FE3AD888-DB98-4765-86E7-460E62F32FC3}"/>
              </a:ext>
            </a:extLst>
          </p:cNvPr>
          <p:cNvSpPr/>
          <p:nvPr/>
        </p:nvSpPr>
        <p:spPr>
          <a:xfrm>
            <a:off x="5188865" y="4611585"/>
            <a:ext cx="4501553" cy="2819400"/>
          </a:xfrm>
          <a:prstGeom prst="rect">
            <a:avLst/>
          </a:prstGeom>
          <a:solidFill>
            <a:schemeClr val="accent5">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kumimoji="1" lang="ja-JP" altLang="en-US" sz="3600" dirty="0">
                <a:solidFill>
                  <a:schemeClr val="tx1"/>
                </a:solidFill>
              </a:rPr>
              <a:t>・資産</a:t>
            </a:r>
            <a:endParaRPr kumimoji="1" lang="en-US" altLang="ja-JP" sz="3600" dirty="0">
              <a:solidFill>
                <a:schemeClr val="tx1"/>
              </a:solidFill>
            </a:endParaRPr>
          </a:p>
          <a:p>
            <a:pPr algn="ctr">
              <a:lnSpc>
                <a:spcPct val="150000"/>
              </a:lnSpc>
            </a:pPr>
            <a:r>
              <a:rPr kumimoji="1" lang="ja-JP" altLang="en-US" sz="3600" dirty="0">
                <a:solidFill>
                  <a:schemeClr val="tx1"/>
                </a:solidFill>
              </a:rPr>
              <a:t>・負債</a:t>
            </a:r>
            <a:endParaRPr kumimoji="1" lang="en-US" altLang="ja-JP" sz="3600" dirty="0">
              <a:solidFill>
                <a:schemeClr val="tx1"/>
              </a:solidFill>
            </a:endParaRPr>
          </a:p>
          <a:p>
            <a:pPr algn="ctr">
              <a:lnSpc>
                <a:spcPct val="150000"/>
              </a:lnSpc>
            </a:pPr>
            <a:r>
              <a:rPr kumimoji="1" lang="ja-JP" altLang="en-US" sz="3600" dirty="0">
                <a:solidFill>
                  <a:schemeClr val="tx1"/>
                </a:solidFill>
              </a:rPr>
              <a:t>・純資産</a:t>
            </a:r>
            <a:endParaRPr kumimoji="1" lang="en-US" altLang="ja-JP" sz="3600" dirty="0">
              <a:solidFill>
                <a:schemeClr val="tx1"/>
              </a:solidFill>
            </a:endParaRPr>
          </a:p>
        </p:txBody>
      </p:sp>
      <p:sp>
        <p:nvSpPr>
          <p:cNvPr id="12" name="テキスト ボックス 11">
            <a:extLst>
              <a:ext uri="{FF2B5EF4-FFF2-40B4-BE49-F238E27FC236}">
                <a16:creationId xmlns:a16="http://schemas.microsoft.com/office/drawing/2014/main" id="{CFD971D2-FBF4-4846-BEF7-FC1807478254}"/>
              </a:ext>
            </a:extLst>
          </p:cNvPr>
          <p:cNvSpPr txBox="1"/>
          <p:nvPr/>
        </p:nvSpPr>
        <p:spPr>
          <a:xfrm>
            <a:off x="160867" y="8260717"/>
            <a:ext cx="4419288" cy="954107"/>
          </a:xfrm>
          <a:prstGeom prst="rect">
            <a:avLst/>
          </a:prstGeom>
          <a:noFill/>
        </p:spPr>
        <p:txBody>
          <a:bodyPr wrap="none" rtlCol="0">
            <a:spAutoFit/>
          </a:bodyPr>
          <a:lstStyle/>
          <a:p>
            <a:pPr algn="ctr"/>
            <a:r>
              <a:rPr kumimoji="1" lang="ja-JP" altLang="en-US" sz="2800" b="1" dirty="0"/>
              <a:t>損益計算書の科目</a:t>
            </a:r>
            <a:endParaRPr kumimoji="1" lang="en-US" altLang="ja-JP" sz="2800" b="1" dirty="0"/>
          </a:p>
          <a:p>
            <a:pPr algn="ctr"/>
            <a:r>
              <a:rPr kumimoji="1" lang="en-US" altLang="ja-JP" sz="2800" b="1" dirty="0"/>
              <a:t>(PL: Profit &amp; Loss statement)</a:t>
            </a:r>
            <a:endParaRPr kumimoji="1" lang="ja-JP" altLang="en-US" sz="2800" b="1" dirty="0"/>
          </a:p>
        </p:txBody>
      </p:sp>
      <p:sp>
        <p:nvSpPr>
          <p:cNvPr id="13" name="正方形/長方形 12">
            <a:extLst>
              <a:ext uri="{FF2B5EF4-FFF2-40B4-BE49-F238E27FC236}">
                <a16:creationId xmlns:a16="http://schemas.microsoft.com/office/drawing/2014/main" id="{AFFFD6E7-3C18-4A1B-985A-80C8ED66CAD1}"/>
              </a:ext>
            </a:extLst>
          </p:cNvPr>
          <p:cNvSpPr/>
          <p:nvPr/>
        </p:nvSpPr>
        <p:spPr>
          <a:xfrm>
            <a:off x="5148935" y="7765418"/>
            <a:ext cx="4501553" cy="1944707"/>
          </a:xfrm>
          <a:prstGeom prst="rect">
            <a:avLst/>
          </a:prstGeom>
          <a:solidFill>
            <a:schemeClr val="accent5">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kumimoji="1" lang="ja-JP" altLang="en-US" sz="3600" dirty="0">
                <a:solidFill>
                  <a:schemeClr val="tx1"/>
                </a:solidFill>
              </a:rPr>
              <a:t>・費用</a:t>
            </a:r>
            <a:endParaRPr kumimoji="1" lang="en-US" altLang="ja-JP" sz="3600" dirty="0">
              <a:solidFill>
                <a:schemeClr val="tx1"/>
              </a:solidFill>
            </a:endParaRPr>
          </a:p>
          <a:p>
            <a:pPr algn="ctr">
              <a:lnSpc>
                <a:spcPct val="150000"/>
              </a:lnSpc>
            </a:pPr>
            <a:r>
              <a:rPr kumimoji="1" lang="ja-JP" altLang="en-US" sz="3600" dirty="0">
                <a:solidFill>
                  <a:schemeClr val="tx1"/>
                </a:solidFill>
              </a:rPr>
              <a:t>・収益</a:t>
            </a:r>
            <a:endParaRPr kumimoji="1" lang="en-US" altLang="ja-JP" sz="3600" dirty="0">
              <a:solidFill>
                <a:schemeClr val="tx1"/>
              </a:solidFill>
            </a:endParaRPr>
          </a:p>
        </p:txBody>
      </p:sp>
      <p:sp>
        <p:nvSpPr>
          <p:cNvPr id="10" name="加算記号 9">
            <a:extLst>
              <a:ext uri="{FF2B5EF4-FFF2-40B4-BE49-F238E27FC236}">
                <a16:creationId xmlns:a16="http://schemas.microsoft.com/office/drawing/2014/main" id="{4A28EDC3-FB2B-466D-8BDE-73E3E1D43589}"/>
              </a:ext>
            </a:extLst>
          </p:cNvPr>
          <p:cNvSpPr/>
          <p:nvPr/>
        </p:nvSpPr>
        <p:spPr>
          <a:xfrm>
            <a:off x="8425535" y="4761420"/>
            <a:ext cx="798493" cy="798493"/>
          </a:xfrm>
          <a:prstGeom prst="mathPlu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加算記号 15">
            <a:extLst>
              <a:ext uri="{FF2B5EF4-FFF2-40B4-BE49-F238E27FC236}">
                <a16:creationId xmlns:a16="http://schemas.microsoft.com/office/drawing/2014/main" id="{9B889E61-A92A-4B43-ABC2-DBF3A38339AA}"/>
              </a:ext>
            </a:extLst>
          </p:cNvPr>
          <p:cNvSpPr/>
          <p:nvPr/>
        </p:nvSpPr>
        <p:spPr>
          <a:xfrm>
            <a:off x="8406044" y="7939277"/>
            <a:ext cx="798493" cy="798493"/>
          </a:xfrm>
          <a:prstGeom prst="mathPlu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9C1EE9C0-251A-4473-B95D-47B263FD2215}"/>
              </a:ext>
            </a:extLst>
          </p:cNvPr>
          <p:cNvSpPr/>
          <p:nvPr/>
        </p:nvSpPr>
        <p:spPr>
          <a:xfrm>
            <a:off x="11190463" y="4611585"/>
            <a:ext cx="4501553" cy="2819400"/>
          </a:xfrm>
          <a:prstGeom prst="rect">
            <a:avLst/>
          </a:prstGeom>
          <a:solidFill>
            <a:schemeClr val="accent5">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kumimoji="1" lang="ja-JP" altLang="en-US" sz="3600" dirty="0">
                <a:solidFill>
                  <a:schemeClr val="tx1"/>
                </a:solidFill>
              </a:rPr>
              <a:t>・資産</a:t>
            </a:r>
            <a:endParaRPr kumimoji="1" lang="en-US" altLang="ja-JP" sz="3600" dirty="0">
              <a:solidFill>
                <a:schemeClr val="tx1"/>
              </a:solidFill>
            </a:endParaRPr>
          </a:p>
          <a:p>
            <a:pPr algn="ctr">
              <a:lnSpc>
                <a:spcPct val="150000"/>
              </a:lnSpc>
            </a:pPr>
            <a:r>
              <a:rPr kumimoji="1" lang="ja-JP" altLang="en-US" sz="3600" dirty="0">
                <a:solidFill>
                  <a:schemeClr val="tx1"/>
                </a:solidFill>
              </a:rPr>
              <a:t>・負債</a:t>
            </a:r>
            <a:endParaRPr kumimoji="1" lang="en-US" altLang="ja-JP" sz="3600" dirty="0">
              <a:solidFill>
                <a:schemeClr val="tx1"/>
              </a:solidFill>
            </a:endParaRPr>
          </a:p>
          <a:p>
            <a:pPr algn="ctr">
              <a:lnSpc>
                <a:spcPct val="150000"/>
              </a:lnSpc>
            </a:pPr>
            <a:r>
              <a:rPr kumimoji="1" lang="ja-JP" altLang="en-US" sz="3600" dirty="0">
                <a:solidFill>
                  <a:schemeClr val="tx1"/>
                </a:solidFill>
              </a:rPr>
              <a:t>・純資産</a:t>
            </a:r>
            <a:endParaRPr kumimoji="1" lang="en-US" altLang="ja-JP" sz="3600" dirty="0">
              <a:solidFill>
                <a:schemeClr val="tx1"/>
              </a:solidFill>
            </a:endParaRPr>
          </a:p>
        </p:txBody>
      </p:sp>
      <p:sp>
        <p:nvSpPr>
          <p:cNvPr id="18" name="正方形/長方形 17">
            <a:extLst>
              <a:ext uri="{FF2B5EF4-FFF2-40B4-BE49-F238E27FC236}">
                <a16:creationId xmlns:a16="http://schemas.microsoft.com/office/drawing/2014/main" id="{0192D24D-7AF5-4560-82C0-D204A0289F2B}"/>
              </a:ext>
            </a:extLst>
          </p:cNvPr>
          <p:cNvSpPr/>
          <p:nvPr/>
        </p:nvSpPr>
        <p:spPr>
          <a:xfrm>
            <a:off x="11150533" y="7765418"/>
            <a:ext cx="4501553" cy="1944707"/>
          </a:xfrm>
          <a:prstGeom prst="rect">
            <a:avLst/>
          </a:prstGeom>
          <a:solidFill>
            <a:schemeClr val="accent5">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kumimoji="1" lang="ja-JP" altLang="en-US" sz="3600" dirty="0">
                <a:solidFill>
                  <a:schemeClr val="tx1"/>
                </a:solidFill>
              </a:rPr>
              <a:t>・費用</a:t>
            </a:r>
            <a:endParaRPr kumimoji="1" lang="en-US" altLang="ja-JP" sz="3600" dirty="0">
              <a:solidFill>
                <a:schemeClr val="tx1"/>
              </a:solidFill>
            </a:endParaRPr>
          </a:p>
          <a:p>
            <a:pPr algn="ctr">
              <a:lnSpc>
                <a:spcPct val="150000"/>
              </a:lnSpc>
            </a:pPr>
            <a:r>
              <a:rPr kumimoji="1" lang="ja-JP" altLang="en-US" sz="3600" dirty="0">
                <a:solidFill>
                  <a:schemeClr val="tx1"/>
                </a:solidFill>
              </a:rPr>
              <a:t>・収益</a:t>
            </a:r>
            <a:endParaRPr kumimoji="1" lang="en-US" altLang="ja-JP" sz="3600" dirty="0">
              <a:solidFill>
                <a:schemeClr val="tx1"/>
              </a:solidFill>
            </a:endParaRPr>
          </a:p>
        </p:txBody>
      </p:sp>
      <p:sp>
        <p:nvSpPr>
          <p:cNvPr id="19" name="加算記号 18">
            <a:extLst>
              <a:ext uri="{FF2B5EF4-FFF2-40B4-BE49-F238E27FC236}">
                <a16:creationId xmlns:a16="http://schemas.microsoft.com/office/drawing/2014/main" id="{9DE36F02-E71D-4AB9-8AD4-3AFE0AC9E972}"/>
              </a:ext>
            </a:extLst>
          </p:cNvPr>
          <p:cNvSpPr/>
          <p:nvPr/>
        </p:nvSpPr>
        <p:spPr>
          <a:xfrm>
            <a:off x="11662205" y="5559913"/>
            <a:ext cx="798493" cy="798493"/>
          </a:xfrm>
          <a:prstGeom prst="mathPlu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加算記号 19">
            <a:extLst>
              <a:ext uri="{FF2B5EF4-FFF2-40B4-BE49-F238E27FC236}">
                <a16:creationId xmlns:a16="http://schemas.microsoft.com/office/drawing/2014/main" id="{BA33257F-71AF-417E-8804-58505D23B6DC}"/>
              </a:ext>
            </a:extLst>
          </p:cNvPr>
          <p:cNvSpPr/>
          <p:nvPr/>
        </p:nvSpPr>
        <p:spPr>
          <a:xfrm>
            <a:off x="11653738" y="6400462"/>
            <a:ext cx="798493" cy="798493"/>
          </a:xfrm>
          <a:prstGeom prst="mathPlu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加算記号 20">
            <a:extLst>
              <a:ext uri="{FF2B5EF4-FFF2-40B4-BE49-F238E27FC236}">
                <a16:creationId xmlns:a16="http://schemas.microsoft.com/office/drawing/2014/main" id="{26C819BE-949E-4A45-91EA-AAB10B439367}"/>
              </a:ext>
            </a:extLst>
          </p:cNvPr>
          <p:cNvSpPr/>
          <p:nvPr/>
        </p:nvSpPr>
        <p:spPr>
          <a:xfrm>
            <a:off x="11696072" y="8737770"/>
            <a:ext cx="798493" cy="798493"/>
          </a:xfrm>
          <a:prstGeom prst="mathPlu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減算記号 22">
            <a:extLst>
              <a:ext uri="{FF2B5EF4-FFF2-40B4-BE49-F238E27FC236}">
                <a16:creationId xmlns:a16="http://schemas.microsoft.com/office/drawing/2014/main" id="{F3CAF0D5-E032-49E8-AF89-5840BDAAC84C}"/>
              </a:ext>
            </a:extLst>
          </p:cNvPr>
          <p:cNvSpPr/>
          <p:nvPr/>
        </p:nvSpPr>
        <p:spPr>
          <a:xfrm>
            <a:off x="8452247" y="5786452"/>
            <a:ext cx="745067" cy="464292"/>
          </a:xfrm>
          <a:prstGeom prst="mathMinu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減算記号 23">
            <a:extLst>
              <a:ext uri="{FF2B5EF4-FFF2-40B4-BE49-F238E27FC236}">
                <a16:creationId xmlns:a16="http://schemas.microsoft.com/office/drawing/2014/main" id="{1F99386C-2F24-4214-B534-B09BA4004F4A}"/>
              </a:ext>
            </a:extLst>
          </p:cNvPr>
          <p:cNvSpPr/>
          <p:nvPr/>
        </p:nvSpPr>
        <p:spPr>
          <a:xfrm>
            <a:off x="8436333" y="6585177"/>
            <a:ext cx="745067" cy="464292"/>
          </a:xfrm>
          <a:prstGeom prst="mathMinu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減算記号 24">
            <a:extLst>
              <a:ext uri="{FF2B5EF4-FFF2-40B4-BE49-F238E27FC236}">
                <a16:creationId xmlns:a16="http://schemas.microsoft.com/office/drawing/2014/main" id="{CFDB4883-D619-4D9D-8CBB-328A95D98A7D}"/>
              </a:ext>
            </a:extLst>
          </p:cNvPr>
          <p:cNvSpPr/>
          <p:nvPr/>
        </p:nvSpPr>
        <p:spPr>
          <a:xfrm>
            <a:off x="8366268" y="8904870"/>
            <a:ext cx="745067" cy="464292"/>
          </a:xfrm>
          <a:prstGeom prst="mathMinu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減算記号 25">
            <a:extLst>
              <a:ext uri="{FF2B5EF4-FFF2-40B4-BE49-F238E27FC236}">
                <a16:creationId xmlns:a16="http://schemas.microsoft.com/office/drawing/2014/main" id="{81122C7D-EFF7-4A12-862E-22BEAE23491F}"/>
              </a:ext>
            </a:extLst>
          </p:cNvPr>
          <p:cNvSpPr/>
          <p:nvPr/>
        </p:nvSpPr>
        <p:spPr>
          <a:xfrm>
            <a:off x="11715631" y="8007895"/>
            <a:ext cx="745067" cy="464292"/>
          </a:xfrm>
          <a:prstGeom prst="mathMinu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減算記号 26">
            <a:extLst>
              <a:ext uri="{FF2B5EF4-FFF2-40B4-BE49-F238E27FC236}">
                <a16:creationId xmlns:a16="http://schemas.microsoft.com/office/drawing/2014/main" id="{5A8797D7-28C6-4232-9443-972CDB92357C}"/>
              </a:ext>
            </a:extLst>
          </p:cNvPr>
          <p:cNvSpPr/>
          <p:nvPr/>
        </p:nvSpPr>
        <p:spPr>
          <a:xfrm>
            <a:off x="11749498" y="4913354"/>
            <a:ext cx="745067" cy="464292"/>
          </a:xfrm>
          <a:prstGeom prst="mathMinu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8F7C3467-C21C-4887-A61B-B4C1D128558C}"/>
              </a:ext>
            </a:extLst>
          </p:cNvPr>
          <p:cNvSpPr txBox="1"/>
          <p:nvPr/>
        </p:nvSpPr>
        <p:spPr>
          <a:xfrm>
            <a:off x="1279626" y="1244877"/>
            <a:ext cx="16573500" cy="1323439"/>
          </a:xfrm>
          <a:prstGeom prst="rect">
            <a:avLst/>
          </a:prstGeom>
          <a:noFill/>
        </p:spPr>
        <p:txBody>
          <a:bodyPr wrap="square" rtlCol="0">
            <a:spAutoFit/>
          </a:bodyPr>
          <a:lstStyle/>
          <a:p>
            <a:pPr algn="ctr"/>
            <a:r>
              <a:rPr kumimoji="1" lang="ja-JP" altLang="en-US" sz="4000" dirty="0"/>
              <a:t>勘定科目は資産や負債など</a:t>
            </a:r>
            <a:r>
              <a:rPr kumimoji="1" lang="en-US" altLang="ja-JP" sz="4000" dirty="0"/>
              <a:t>5</a:t>
            </a:r>
            <a:r>
              <a:rPr kumimoji="1" lang="ja-JP" altLang="en-US" sz="4000" dirty="0" err="1"/>
              <a:t>つの</a:t>
            </a:r>
            <a:r>
              <a:rPr kumimoji="1" lang="ja-JP" altLang="en-US" sz="4000" dirty="0"/>
              <a:t>グループ</a:t>
            </a:r>
            <a:r>
              <a:rPr kumimoji="1" lang="en-US" altLang="ja-JP" sz="4000" dirty="0"/>
              <a:t>*</a:t>
            </a:r>
            <a:r>
              <a:rPr kumimoji="1" lang="ja-JP" altLang="en-US" sz="4000" dirty="0"/>
              <a:t>に分類され、</a:t>
            </a:r>
            <a:endParaRPr kumimoji="1" lang="en-US" altLang="ja-JP" sz="4000" dirty="0"/>
          </a:p>
          <a:p>
            <a:pPr algn="ctr"/>
            <a:r>
              <a:rPr kumimoji="1" lang="ja-JP" altLang="en-US" sz="4000" dirty="0"/>
              <a:t>グループごとに増減を「借方」「貸方」のどちらに記入</a:t>
            </a:r>
          </a:p>
        </p:txBody>
      </p:sp>
    </p:spTree>
    <p:extLst>
      <p:ext uri="{BB962C8B-B14F-4D97-AF65-F5344CB8AC3E}">
        <p14:creationId xmlns:p14="http://schemas.microsoft.com/office/powerpoint/2010/main" val="7630345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a:extLst>
              <a:ext uri="{FF2B5EF4-FFF2-40B4-BE49-F238E27FC236}">
                <a16:creationId xmlns:a16="http://schemas.microsoft.com/office/drawing/2014/main" id="{D4D010F2-2397-4833-A7C4-60AA2B999151}"/>
              </a:ext>
            </a:extLst>
          </p:cNvPr>
          <p:cNvSpPr txBox="1"/>
          <p:nvPr/>
        </p:nvSpPr>
        <p:spPr>
          <a:xfrm>
            <a:off x="352425" y="202970"/>
            <a:ext cx="17859375" cy="4216539"/>
          </a:xfrm>
          <a:prstGeom prst="rect">
            <a:avLst/>
          </a:prstGeom>
          <a:noFill/>
        </p:spPr>
        <p:txBody>
          <a:bodyPr wrap="square" rtlCol="0">
            <a:spAutoFit/>
          </a:bodyPr>
          <a:lstStyle/>
          <a:p>
            <a:pPr algn="ctr"/>
            <a:r>
              <a:rPr kumimoji="1" lang="en-US" altLang="ja-JP" sz="4000" dirty="0"/>
              <a:t>【</a:t>
            </a:r>
            <a:r>
              <a:rPr kumimoji="1" lang="ja-JP" altLang="en-US" sz="4000" dirty="0"/>
              <a:t>問</a:t>
            </a:r>
            <a:r>
              <a:rPr kumimoji="1" lang="en-US" altLang="ja-JP" sz="4000" dirty="0"/>
              <a:t>30</a:t>
            </a:r>
            <a:r>
              <a:rPr kumimoji="1" lang="ja-JP" altLang="en-US" sz="4000" dirty="0"/>
              <a:t>：有価証券</a:t>
            </a:r>
            <a:r>
              <a:rPr kumimoji="1" lang="en-US" altLang="ja-JP" sz="4000" dirty="0"/>
              <a:t>】</a:t>
            </a:r>
            <a:r>
              <a:rPr kumimoji="1" lang="ja-JP" altLang="en-US" sz="4000" dirty="0"/>
              <a:t>以下の取引の仕訳をしてください。</a:t>
            </a:r>
            <a:endParaRPr kumimoji="1" lang="en-US" altLang="ja-JP" sz="4000" dirty="0"/>
          </a:p>
          <a:p>
            <a:pPr algn="ctr"/>
            <a:endParaRPr kumimoji="1" lang="en-US" altLang="ja-JP" sz="2800" dirty="0"/>
          </a:p>
          <a:p>
            <a:pPr algn="ctr"/>
            <a:r>
              <a:rPr kumimoji="1" lang="en-US" altLang="ja-JP" sz="4000" dirty="0"/>
              <a:t>×1</a:t>
            </a:r>
            <a:r>
              <a:rPr kumimoji="1" lang="ja-JP" altLang="en-US" sz="4000" dirty="0"/>
              <a:t>年</a:t>
            </a:r>
            <a:r>
              <a:rPr kumimoji="1" lang="en-US" altLang="ja-JP" sz="4000" dirty="0"/>
              <a:t>12</a:t>
            </a:r>
            <a:r>
              <a:rPr kumimoji="1" lang="ja-JP" altLang="en-US" sz="4000" dirty="0"/>
              <a:t>月</a:t>
            </a:r>
            <a:r>
              <a:rPr kumimoji="1" lang="en-US" altLang="ja-JP" sz="4000" dirty="0"/>
              <a:t>10</a:t>
            </a:r>
            <a:r>
              <a:rPr kumimoji="1" lang="ja-JP" altLang="en-US" sz="4000" dirty="0"/>
              <a:t>日に、売買目的で保有している</a:t>
            </a:r>
            <a:r>
              <a:rPr kumimoji="1" lang="en-US" altLang="ja-JP" sz="4000" dirty="0"/>
              <a:t>A</a:t>
            </a:r>
            <a:r>
              <a:rPr kumimoji="1" lang="ja-JP" altLang="en-US" sz="4000" dirty="0"/>
              <a:t>社の社債（額面総額：￥ </a:t>
            </a:r>
            <a:r>
              <a:rPr kumimoji="1" lang="en-US" altLang="ja-JP" sz="4000" dirty="0"/>
              <a:t>1,000,000</a:t>
            </a:r>
            <a:r>
              <a:rPr kumimoji="1" lang="ja-JP" altLang="en-US" sz="4000" dirty="0" err="1"/>
              <a:t>、</a:t>
            </a:r>
            <a:r>
              <a:rPr kumimoji="1" lang="ja-JP" altLang="en-US" sz="4000" dirty="0"/>
              <a:t>帳簿価額：￥ </a:t>
            </a:r>
            <a:r>
              <a:rPr kumimoji="1" lang="en-US" altLang="ja-JP" sz="4000" dirty="0"/>
              <a:t>980,000</a:t>
            </a:r>
            <a:r>
              <a:rPr kumimoji="1" lang="ja-JP" altLang="en-US" sz="4000" dirty="0" err="1"/>
              <a:t>、</a:t>
            </a:r>
            <a:r>
              <a:rPr kumimoji="1" lang="ja-JP" altLang="en-US" sz="4000" dirty="0"/>
              <a:t>年利率：</a:t>
            </a:r>
            <a:r>
              <a:rPr kumimoji="1" lang="en-US" altLang="ja-JP" sz="4000" dirty="0"/>
              <a:t>7.3</a:t>
            </a:r>
            <a:r>
              <a:rPr kumimoji="1" lang="ja-JP" altLang="en-US" sz="4000" dirty="0"/>
              <a:t>％、利払日：</a:t>
            </a:r>
            <a:r>
              <a:rPr kumimoji="1" lang="en-US" altLang="ja-JP" sz="4000" dirty="0"/>
              <a:t>9</a:t>
            </a:r>
            <a:r>
              <a:rPr kumimoji="1" lang="ja-JP" altLang="en-US" sz="4000" dirty="0"/>
              <a:t>月末日と</a:t>
            </a:r>
            <a:r>
              <a:rPr kumimoji="1" lang="en-US" altLang="ja-JP" sz="4000" dirty="0"/>
              <a:t>3</a:t>
            </a:r>
            <a:r>
              <a:rPr kumimoji="1" lang="ja-JP" altLang="en-US" sz="4000" dirty="0"/>
              <a:t>月末日の年</a:t>
            </a:r>
            <a:r>
              <a:rPr kumimoji="1" lang="en-US" altLang="ja-JP" sz="4000" dirty="0"/>
              <a:t>2</a:t>
            </a:r>
            <a:r>
              <a:rPr kumimoji="1" lang="ja-JP" altLang="en-US" sz="4000" dirty="0"/>
              <a:t>回）を売却し、端数利息を含めた金額 ￥ </a:t>
            </a:r>
            <a:r>
              <a:rPr kumimoji="1" lang="en-US" altLang="ja-JP" sz="4000" dirty="0"/>
              <a:t>985,000 </a:t>
            </a:r>
            <a:r>
              <a:rPr kumimoji="1" lang="ja-JP" altLang="en-US" sz="4000" dirty="0"/>
              <a:t>が普通預金口座に振り込まれた。なお、端数利息は</a:t>
            </a:r>
            <a:r>
              <a:rPr kumimoji="1" lang="en-US" altLang="ja-JP" sz="4000" dirty="0"/>
              <a:t>1</a:t>
            </a:r>
            <a:r>
              <a:rPr kumimoji="1" lang="ja-JP" altLang="en-US" sz="4000" dirty="0"/>
              <a:t>年を</a:t>
            </a:r>
            <a:r>
              <a:rPr kumimoji="1" lang="en-US" altLang="ja-JP" sz="4000" dirty="0"/>
              <a:t>365</a:t>
            </a:r>
            <a:r>
              <a:rPr kumimoji="1" lang="ja-JP" altLang="en-US" sz="4000" dirty="0"/>
              <a:t>日として、前回の利払日の翌日から売却前日までの期間に相当する金額を日割りで計算すること。</a:t>
            </a:r>
            <a:endParaRPr kumimoji="1" lang="en-US" altLang="ja-JP" sz="4000" dirty="0"/>
          </a:p>
        </p:txBody>
      </p:sp>
      <p:graphicFrame>
        <p:nvGraphicFramePr>
          <p:cNvPr id="4" name="表 3">
            <a:extLst>
              <a:ext uri="{FF2B5EF4-FFF2-40B4-BE49-F238E27FC236}">
                <a16:creationId xmlns:a16="http://schemas.microsoft.com/office/drawing/2014/main" id="{423A8F88-9135-4B73-A071-E27F4829D13B}"/>
              </a:ext>
            </a:extLst>
          </p:cNvPr>
          <p:cNvGraphicFramePr>
            <a:graphicFrameLocks noGrp="1"/>
          </p:cNvGraphicFramePr>
          <p:nvPr>
            <p:extLst>
              <p:ext uri="{D42A27DB-BD31-4B8C-83A1-F6EECF244321}">
                <p14:modId xmlns:p14="http://schemas.microsoft.com/office/powerpoint/2010/main" val="2349479618"/>
              </p:ext>
            </p:extLst>
          </p:nvPr>
        </p:nvGraphicFramePr>
        <p:xfrm>
          <a:off x="1905000" y="4541163"/>
          <a:ext cx="15011400" cy="2670928"/>
        </p:xfrm>
        <a:graphic>
          <a:graphicData uri="http://schemas.openxmlformats.org/drawingml/2006/table">
            <a:tbl>
              <a:tblPr firstRow="1" bandRow="1">
                <a:tableStyleId>{5C22544A-7EE6-4342-B048-85BDC9FD1C3A}</a:tableStyleId>
              </a:tblPr>
              <a:tblGrid>
                <a:gridCol w="3752850">
                  <a:extLst>
                    <a:ext uri="{9D8B030D-6E8A-4147-A177-3AD203B41FA5}">
                      <a16:colId xmlns:a16="http://schemas.microsoft.com/office/drawing/2014/main" val="4262114643"/>
                    </a:ext>
                  </a:extLst>
                </a:gridCol>
                <a:gridCol w="3409950">
                  <a:extLst>
                    <a:ext uri="{9D8B030D-6E8A-4147-A177-3AD203B41FA5}">
                      <a16:colId xmlns:a16="http://schemas.microsoft.com/office/drawing/2014/main" val="2759163232"/>
                    </a:ext>
                  </a:extLst>
                </a:gridCol>
                <a:gridCol w="4095750">
                  <a:extLst>
                    <a:ext uri="{9D8B030D-6E8A-4147-A177-3AD203B41FA5}">
                      <a16:colId xmlns:a16="http://schemas.microsoft.com/office/drawing/2014/main" val="487501093"/>
                    </a:ext>
                  </a:extLst>
                </a:gridCol>
                <a:gridCol w="3752850">
                  <a:extLst>
                    <a:ext uri="{9D8B030D-6E8A-4147-A177-3AD203B41FA5}">
                      <a16:colId xmlns:a16="http://schemas.microsoft.com/office/drawing/2014/main" val="2708463579"/>
                    </a:ext>
                  </a:extLst>
                </a:gridCol>
              </a:tblGrid>
              <a:tr h="806568">
                <a:tc gridSpan="2">
                  <a:txBody>
                    <a:bodyPr/>
                    <a:lstStyle/>
                    <a:p>
                      <a:pPr algn="ctr"/>
                      <a:r>
                        <a:rPr kumimoji="1" lang="ja-JP" altLang="en-US" sz="3600" dirty="0"/>
                        <a:t>借方</a:t>
                      </a:r>
                    </a:p>
                  </a:txBody>
                  <a:tcPr anchor="ctr"/>
                </a:tc>
                <a:tc hMerge="1">
                  <a:txBody>
                    <a:bodyPr/>
                    <a:lstStyle/>
                    <a:p>
                      <a:endParaRPr kumimoji="1" lang="ja-JP" altLang="en-US" dirty="0"/>
                    </a:p>
                  </a:txBody>
                  <a:tcPr/>
                </a:tc>
                <a:tc gridSpan="2">
                  <a:txBody>
                    <a:bodyPr/>
                    <a:lstStyle/>
                    <a:p>
                      <a:pPr algn="ctr"/>
                      <a:r>
                        <a:rPr kumimoji="1" lang="ja-JP" altLang="en-US" sz="3600"/>
                        <a:t>貸方</a:t>
                      </a:r>
                      <a:endParaRPr kumimoji="1" lang="ja-JP" altLang="en-US" sz="3600" dirty="0"/>
                    </a:p>
                  </a:txBody>
                  <a:tcPr anchor="ctr"/>
                </a:tc>
                <a:tc hMerge="1">
                  <a:txBody>
                    <a:bodyPr/>
                    <a:lstStyle/>
                    <a:p>
                      <a:endParaRPr kumimoji="1" lang="ja-JP" altLang="en-US" dirty="0"/>
                    </a:p>
                  </a:txBody>
                  <a:tcPr/>
                </a:tc>
                <a:extLst>
                  <a:ext uri="{0D108BD9-81ED-4DB2-BD59-A6C34878D82A}">
                    <a16:rowId xmlns:a16="http://schemas.microsoft.com/office/drawing/2014/main" val="2120561885"/>
                  </a:ext>
                </a:extLst>
              </a:tr>
              <a:tr h="932180">
                <a:tc>
                  <a:txBody>
                    <a:bodyPr/>
                    <a:lstStyle/>
                    <a:p>
                      <a:pPr algn="ctr"/>
                      <a:endParaRPr kumimoji="1" lang="en-US" altLang="ja-JP" sz="2800" dirty="0">
                        <a:solidFill>
                          <a:schemeClr val="tx1"/>
                        </a:solidFill>
                      </a:endParaRPr>
                    </a:p>
                  </a:txBody>
                  <a:tcPr anchor="ctr"/>
                </a:tc>
                <a:tc>
                  <a:txBody>
                    <a:bodyPr/>
                    <a:lstStyle/>
                    <a:p>
                      <a:pPr algn="ctr"/>
                      <a:endParaRPr kumimoji="1" lang="ja-JP" altLang="en-US" sz="2800" dirty="0">
                        <a:solidFill>
                          <a:schemeClr val="tx1"/>
                        </a:solidFill>
                      </a:endParaRPr>
                    </a:p>
                  </a:txBody>
                  <a:tcPr anchor="ctr"/>
                </a:tc>
                <a:tc>
                  <a:txBody>
                    <a:bodyPr/>
                    <a:lstStyle/>
                    <a:p>
                      <a:pPr algn="ctr"/>
                      <a:endParaRPr kumimoji="1" lang="ja-JP" altLang="en-US" sz="28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800" dirty="0">
                        <a:solidFill>
                          <a:schemeClr val="tx1"/>
                        </a:solidFill>
                      </a:endParaRPr>
                    </a:p>
                  </a:txBody>
                  <a:tcPr anchor="ctr"/>
                </a:tc>
                <a:extLst>
                  <a:ext uri="{0D108BD9-81ED-4DB2-BD59-A6C34878D82A}">
                    <a16:rowId xmlns:a16="http://schemas.microsoft.com/office/drawing/2014/main" val="2641389420"/>
                  </a:ext>
                </a:extLst>
              </a:tr>
              <a:tr h="932180">
                <a:tc>
                  <a:txBody>
                    <a:bodyPr/>
                    <a:lstStyle/>
                    <a:p>
                      <a:pPr algn="ctr"/>
                      <a:endParaRPr kumimoji="1" lang="en-US" altLang="ja-JP" sz="2800" dirty="0">
                        <a:solidFill>
                          <a:schemeClr val="tx1"/>
                        </a:solidFill>
                      </a:endParaRPr>
                    </a:p>
                  </a:txBody>
                  <a:tcPr anchor="ctr"/>
                </a:tc>
                <a:tc>
                  <a:txBody>
                    <a:bodyPr/>
                    <a:lstStyle/>
                    <a:p>
                      <a:pPr algn="ctr"/>
                      <a:endParaRPr kumimoji="1" lang="ja-JP" altLang="en-US" sz="2800" dirty="0">
                        <a:solidFill>
                          <a:schemeClr val="tx1"/>
                        </a:solidFill>
                      </a:endParaRPr>
                    </a:p>
                  </a:txBody>
                  <a:tcPr anchor="ctr"/>
                </a:tc>
                <a:tc>
                  <a:txBody>
                    <a:bodyPr/>
                    <a:lstStyle/>
                    <a:p>
                      <a:pPr algn="ctr"/>
                      <a:endParaRPr kumimoji="1" lang="ja-JP" altLang="en-US" sz="28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800" dirty="0">
                        <a:solidFill>
                          <a:schemeClr val="tx1"/>
                        </a:solidFill>
                      </a:endParaRPr>
                    </a:p>
                  </a:txBody>
                  <a:tcPr anchor="ctr"/>
                </a:tc>
                <a:extLst>
                  <a:ext uri="{0D108BD9-81ED-4DB2-BD59-A6C34878D82A}">
                    <a16:rowId xmlns:a16="http://schemas.microsoft.com/office/drawing/2014/main" val="1398151629"/>
                  </a:ext>
                </a:extLst>
              </a:tr>
            </a:tbl>
          </a:graphicData>
        </a:graphic>
      </p:graphicFrame>
      <p:sp>
        <p:nvSpPr>
          <p:cNvPr id="6" name="テキスト ボックス 5">
            <a:extLst>
              <a:ext uri="{FF2B5EF4-FFF2-40B4-BE49-F238E27FC236}">
                <a16:creationId xmlns:a16="http://schemas.microsoft.com/office/drawing/2014/main" id="{E3D14444-731D-40B5-9291-DC7E4C243817}"/>
              </a:ext>
            </a:extLst>
          </p:cNvPr>
          <p:cNvSpPr txBox="1"/>
          <p:nvPr/>
        </p:nvSpPr>
        <p:spPr>
          <a:xfrm>
            <a:off x="658092" y="7295472"/>
            <a:ext cx="6096000" cy="2554545"/>
          </a:xfrm>
          <a:prstGeom prst="rect">
            <a:avLst/>
          </a:prstGeom>
          <a:noFill/>
        </p:spPr>
        <p:txBody>
          <a:bodyPr wrap="square" rtlCol="0">
            <a:spAutoFit/>
          </a:bodyPr>
          <a:lstStyle/>
          <a:p>
            <a:r>
              <a:rPr kumimoji="1" lang="ja-JP" altLang="en-US" sz="3200" b="1" dirty="0"/>
              <a:t>いずれかの勘定科目を使用</a:t>
            </a:r>
            <a:endParaRPr kumimoji="1" lang="en-US" altLang="ja-JP" sz="3200" b="1" dirty="0"/>
          </a:p>
          <a:p>
            <a:r>
              <a:rPr kumimoji="1" lang="ja-JP" altLang="en-US" sz="3200" dirty="0"/>
              <a:t>・普通預金</a:t>
            </a:r>
            <a:endParaRPr kumimoji="1" lang="en-US" altLang="ja-JP" sz="3200" dirty="0"/>
          </a:p>
          <a:p>
            <a:r>
              <a:rPr kumimoji="1" lang="ja-JP" altLang="en-US" sz="3200" dirty="0"/>
              <a:t>・有価証券売却損</a:t>
            </a:r>
            <a:endParaRPr kumimoji="1" lang="en-US" altLang="ja-JP" sz="3200" dirty="0"/>
          </a:p>
          <a:p>
            <a:r>
              <a:rPr kumimoji="1" lang="ja-JP" altLang="en-US" sz="3200" dirty="0"/>
              <a:t>・有価証券利息</a:t>
            </a:r>
            <a:endParaRPr kumimoji="1" lang="en-US" altLang="ja-JP" sz="3200" dirty="0"/>
          </a:p>
          <a:p>
            <a:r>
              <a:rPr kumimoji="1" lang="ja-JP" altLang="en-US" sz="3200" dirty="0"/>
              <a:t>・売買目的有価証券</a:t>
            </a:r>
            <a:endParaRPr kumimoji="1" lang="en-US" altLang="ja-JP" sz="3200" dirty="0"/>
          </a:p>
        </p:txBody>
      </p:sp>
    </p:spTree>
    <p:extLst>
      <p:ext uri="{BB962C8B-B14F-4D97-AF65-F5344CB8AC3E}">
        <p14:creationId xmlns:p14="http://schemas.microsoft.com/office/powerpoint/2010/main" val="3888995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7259AE8-A636-4D68-9C36-21C2D0AFAD0C}"/>
              </a:ext>
            </a:extLst>
          </p:cNvPr>
          <p:cNvSpPr txBox="1"/>
          <p:nvPr/>
        </p:nvSpPr>
        <p:spPr>
          <a:xfrm>
            <a:off x="152400" y="190500"/>
            <a:ext cx="2646878" cy="830997"/>
          </a:xfrm>
          <a:prstGeom prst="rect">
            <a:avLst/>
          </a:prstGeom>
          <a:noFill/>
        </p:spPr>
        <p:txBody>
          <a:bodyPr wrap="none" rtlCol="0">
            <a:spAutoFit/>
          </a:bodyPr>
          <a:lstStyle/>
          <a:p>
            <a:r>
              <a:rPr kumimoji="1" lang="ja-JP" altLang="en-US" sz="4800" u="sng" dirty="0"/>
              <a:t>仕訳の例</a:t>
            </a:r>
          </a:p>
        </p:txBody>
      </p:sp>
      <p:sp>
        <p:nvSpPr>
          <p:cNvPr id="29" name="テキスト ボックス 28">
            <a:extLst>
              <a:ext uri="{FF2B5EF4-FFF2-40B4-BE49-F238E27FC236}">
                <a16:creationId xmlns:a16="http://schemas.microsoft.com/office/drawing/2014/main" id="{D4D010F2-2397-4833-A7C4-60AA2B999151}"/>
              </a:ext>
            </a:extLst>
          </p:cNvPr>
          <p:cNvSpPr txBox="1"/>
          <p:nvPr/>
        </p:nvSpPr>
        <p:spPr>
          <a:xfrm>
            <a:off x="609600" y="1638300"/>
            <a:ext cx="17430750" cy="1323439"/>
          </a:xfrm>
          <a:prstGeom prst="rect">
            <a:avLst/>
          </a:prstGeom>
          <a:noFill/>
        </p:spPr>
        <p:txBody>
          <a:bodyPr wrap="square" rtlCol="0">
            <a:spAutoFit/>
          </a:bodyPr>
          <a:lstStyle/>
          <a:p>
            <a:pPr algn="ctr"/>
            <a:r>
              <a:rPr kumimoji="1" lang="en-US" altLang="ja-JP" sz="4000" dirty="0"/>
              <a:t>【</a:t>
            </a:r>
            <a:r>
              <a:rPr kumimoji="1" lang="ja-JP" altLang="en-US" sz="4000" dirty="0"/>
              <a:t>問</a:t>
            </a:r>
            <a:r>
              <a:rPr kumimoji="1" lang="en-US" altLang="ja-JP" sz="4000" dirty="0"/>
              <a:t>】</a:t>
            </a:r>
            <a:r>
              <a:rPr kumimoji="1" lang="ja-JP" altLang="en-US" sz="4000" dirty="0"/>
              <a:t>会社で使用するノートやペン、クリアファイルなどを合計１０万円分、現金で</a:t>
            </a:r>
            <a:endParaRPr kumimoji="1" lang="en-US" altLang="ja-JP" sz="4000" dirty="0"/>
          </a:p>
          <a:p>
            <a:pPr algn="ctr"/>
            <a:r>
              <a:rPr kumimoji="1" lang="ja-JP" altLang="en-US" sz="4000" dirty="0"/>
              <a:t>購入した。仕訳をしてください。</a:t>
            </a:r>
          </a:p>
        </p:txBody>
      </p:sp>
      <p:graphicFrame>
        <p:nvGraphicFramePr>
          <p:cNvPr id="4" name="表 3">
            <a:extLst>
              <a:ext uri="{FF2B5EF4-FFF2-40B4-BE49-F238E27FC236}">
                <a16:creationId xmlns:a16="http://schemas.microsoft.com/office/drawing/2014/main" id="{423A8F88-9135-4B73-A071-E27F4829D13B}"/>
              </a:ext>
            </a:extLst>
          </p:cNvPr>
          <p:cNvGraphicFramePr>
            <a:graphicFrameLocks noGrp="1"/>
          </p:cNvGraphicFramePr>
          <p:nvPr>
            <p:extLst>
              <p:ext uri="{D42A27DB-BD31-4B8C-83A1-F6EECF244321}">
                <p14:modId xmlns:p14="http://schemas.microsoft.com/office/powerpoint/2010/main" val="3847049510"/>
              </p:ext>
            </p:extLst>
          </p:nvPr>
        </p:nvGraphicFramePr>
        <p:xfrm>
          <a:off x="1819275" y="3703081"/>
          <a:ext cx="15011400" cy="2880837"/>
        </p:xfrm>
        <a:graphic>
          <a:graphicData uri="http://schemas.openxmlformats.org/drawingml/2006/table">
            <a:tbl>
              <a:tblPr firstRow="1" bandRow="1">
                <a:tableStyleId>{5C22544A-7EE6-4342-B048-85BDC9FD1C3A}</a:tableStyleId>
              </a:tblPr>
              <a:tblGrid>
                <a:gridCol w="3752850">
                  <a:extLst>
                    <a:ext uri="{9D8B030D-6E8A-4147-A177-3AD203B41FA5}">
                      <a16:colId xmlns:a16="http://schemas.microsoft.com/office/drawing/2014/main" val="4262114643"/>
                    </a:ext>
                  </a:extLst>
                </a:gridCol>
                <a:gridCol w="3752850">
                  <a:extLst>
                    <a:ext uri="{9D8B030D-6E8A-4147-A177-3AD203B41FA5}">
                      <a16:colId xmlns:a16="http://schemas.microsoft.com/office/drawing/2014/main" val="2759163232"/>
                    </a:ext>
                  </a:extLst>
                </a:gridCol>
                <a:gridCol w="3752850">
                  <a:extLst>
                    <a:ext uri="{9D8B030D-6E8A-4147-A177-3AD203B41FA5}">
                      <a16:colId xmlns:a16="http://schemas.microsoft.com/office/drawing/2014/main" val="487501093"/>
                    </a:ext>
                  </a:extLst>
                </a:gridCol>
                <a:gridCol w="3752850">
                  <a:extLst>
                    <a:ext uri="{9D8B030D-6E8A-4147-A177-3AD203B41FA5}">
                      <a16:colId xmlns:a16="http://schemas.microsoft.com/office/drawing/2014/main" val="2708463579"/>
                    </a:ext>
                  </a:extLst>
                </a:gridCol>
              </a:tblGrid>
              <a:tr h="1336358">
                <a:tc gridSpan="2">
                  <a:txBody>
                    <a:bodyPr/>
                    <a:lstStyle/>
                    <a:p>
                      <a:pPr algn="ctr"/>
                      <a:r>
                        <a:rPr kumimoji="1" lang="ja-JP" altLang="en-US" sz="3600" dirty="0"/>
                        <a:t>借方</a:t>
                      </a:r>
                    </a:p>
                  </a:txBody>
                  <a:tcPr anchor="ctr"/>
                </a:tc>
                <a:tc hMerge="1">
                  <a:txBody>
                    <a:bodyPr/>
                    <a:lstStyle/>
                    <a:p>
                      <a:endParaRPr kumimoji="1" lang="ja-JP" altLang="en-US" dirty="0"/>
                    </a:p>
                  </a:txBody>
                  <a:tcPr/>
                </a:tc>
                <a:tc gridSpan="2">
                  <a:txBody>
                    <a:bodyPr/>
                    <a:lstStyle/>
                    <a:p>
                      <a:pPr algn="ctr"/>
                      <a:r>
                        <a:rPr kumimoji="1" lang="ja-JP" altLang="en-US" sz="3600" dirty="0"/>
                        <a:t>貸方</a:t>
                      </a:r>
                    </a:p>
                  </a:txBody>
                  <a:tcPr anchor="ctr"/>
                </a:tc>
                <a:tc hMerge="1">
                  <a:txBody>
                    <a:bodyPr/>
                    <a:lstStyle/>
                    <a:p>
                      <a:endParaRPr kumimoji="1" lang="ja-JP" altLang="en-US" dirty="0"/>
                    </a:p>
                  </a:txBody>
                  <a:tcPr/>
                </a:tc>
                <a:extLst>
                  <a:ext uri="{0D108BD9-81ED-4DB2-BD59-A6C34878D82A}">
                    <a16:rowId xmlns:a16="http://schemas.microsoft.com/office/drawing/2014/main" val="2120561885"/>
                  </a:ext>
                </a:extLst>
              </a:tr>
              <a:tr h="1544479">
                <a:tc>
                  <a:txBody>
                    <a:bodyPr/>
                    <a:lstStyle/>
                    <a:p>
                      <a:pPr algn="ctr"/>
                      <a:r>
                        <a:rPr kumimoji="1" lang="ja-JP" altLang="en-US" sz="2800" dirty="0"/>
                        <a:t>消耗品費</a:t>
                      </a:r>
                      <a:endParaRPr kumimoji="1" lang="en-US" altLang="ja-JP" sz="2800" dirty="0"/>
                    </a:p>
                    <a:p>
                      <a:pPr algn="ctr"/>
                      <a:r>
                        <a:rPr kumimoji="1" lang="ja-JP" altLang="en-US" sz="2800" dirty="0"/>
                        <a:t>（費用＋）</a:t>
                      </a:r>
                      <a:endParaRPr kumimoji="1" lang="en-US" altLang="ja-JP" sz="2800" dirty="0"/>
                    </a:p>
                  </a:txBody>
                  <a:tcPr anchor="ctr"/>
                </a:tc>
                <a:tc>
                  <a:txBody>
                    <a:bodyPr/>
                    <a:lstStyle/>
                    <a:p>
                      <a:pPr algn="ctr"/>
                      <a:r>
                        <a:rPr kumimoji="1" lang="en-US" altLang="ja-JP" sz="2800" dirty="0"/>
                        <a:t>10,000</a:t>
                      </a:r>
                      <a:r>
                        <a:rPr kumimoji="1" lang="ja-JP" altLang="en-US" sz="2800" dirty="0"/>
                        <a:t>円</a:t>
                      </a:r>
                    </a:p>
                  </a:txBody>
                  <a:tcPr anchor="ctr"/>
                </a:tc>
                <a:tc>
                  <a:txBody>
                    <a:bodyPr/>
                    <a:lstStyle/>
                    <a:p>
                      <a:pPr algn="ctr"/>
                      <a:r>
                        <a:rPr kumimoji="1" lang="ja-JP" altLang="en-US" sz="2800" dirty="0"/>
                        <a:t>現金</a:t>
                      </a:r>
                      <a:endParaRPr kumimoji="1" lang="en-US" altLang="ja-JP" sz="2800" dirty="0"/>
                    </a:p>
                    <a:p>
                      <a:pPr algn="ctr"/>
                      <a:r>
                        <a:rPr kumimoji="1" lang="ja-JP" altLang="en-US" sz="2800" dirty="0"/>
                        <a:t>（資産－）</a:t>
                      </a:r>
                    </a:p>
                  </a:txBody>
                  <a:tcPr anchor="ctr"/>
                </a:tc>
                <a:tc>
                  <a:txBody>
                    <a:bodyPr/>
                    <a:lstStyle/>
                    <a:p>
                      <a:pPr algn="ctr"/>
                      <a:r>
                        <a:rPr kumimoji="1" lang="en-US" altLang="ja-JP" sz="2800" dirty="0"/>
                        <a:t>10,000</a:t>
                      </a:r>
                      <a:r>
                        <a:rPr kumimoji="1" lang="ja-JP" altLang="en-US" sz="2800" dirty="0"/>
                        <a:t>円</a:t>
                      </a:r>
                    </a:p>
                  </a:txBody>
                  <a:tcPr anchor="ctr"/>
                </a:tc>
                <a:extLst>
                  <a:ext uri="{0D108BD9-81ED-4DB2-BD59-A6C34878D82A}">
                    <a16:rowId xmlns:a16="http://schemas.microsoft.com/office/drawing/2014/main" val="2641389420"/>
                  </a:ext>
                </a:extLst>
              </a:tr>
            </a:tbl>
          </a:graphicData>
        </a:graphic>
      </p:graphicFrame>
      <p:sp>
        <p:nvSpPr>
          <p:cNvPr id="6" name="テキスト ボックス 5">
            <a:extLst>
              <a:ext uri="{FF2B5EF4-FFF2-40B4-BE49-F238E27FC236}">
                <a16:creationId xmlns:a16="http://schemas.microsoft.com/office/drawing/2014/main" id="{E3D14444-731D-40B5-9291-DC7E4C243817}"/>
              </a:ext>
            </a:extLst>
          </p:cNvPr>
          <p:cNvSpPr txBox="1"/>
          <p:nvPr/>
        </p:nvSpPr>
        <p:spPr>
          <a:xfrm>
            <a:off x="1819275" y="7048500"/>
            <a:ext cx="15421943" cy="2554545"/>
          </a:xfrm>
          <a:prstGeom prst="rect">
            <a:avLst/>
          </a:prstGeom>
          <a:noFill/>
        </p:spPr>
        <p:txBody>
          <a:bodyPr wrap="square" rtlCol="0">
            <a:spAutoFit/>
          </a:bodyPr>
          <a:lstStyle/>
          <a:p>
            <a:r>
              <a:rPr kumimoji="1" lang="en-US" altLang="ja-JP" sz="3200" b="1" dirty="0"/>
              <a:t>【</a:t>
            </a:r>
            <a:r>
              <a:rPr kumimoji="1" lang="ja-JP" altLang="en-US" sz="3200" b="1" dirty="0"/>
              <a:t>解説</a:t>
            </a:r>
            <a:r>
              <a:rPr kumimoji="1" lang="en-US" altLang="ja-JP" sz="3200" b="1" dirty="0"/>
              <a:t>】</a:t>
            </a:r>
          </a:p>
          <a:p>
            <a:r>
              <a:rPr kumimoji="1" lang="ja-JP" altLang="en-US" sz="3200" dirty="0"/>
              <a:t>①ノートやクリアファイルなど備品の勘定科目を決める→消耗品費</a:t>
            </a:r>
            <a:r>
              <a:rPr kumimoji="1" lang="en-US" altLang="ja-JP" sz="3200" dirty="0"/>
              <a:t>(</a:t>
            </a:r>
            <a:r>
              <a:rPr kumimoji="1" lang="ja-JP" altLang="en-US" sz="3200" dirty="0"/>
              <a:t>費用</a:t>
            </a:r>
            <a:r>
              <a:rPr kumimoji="1" lang="en-US" altLang="ja-JP" sz="3200" dirty="0"/>
              <a:t>*)</a:t>
            </a:r>
          </a:p>
          <a:p>
            <a:r>
              <a:rPr kumimoji="1" lang="ja-JP" altLang="en-US" sz="3200" dirty="0"/>
              <a:t>②「現金で購入」とあるので、現金</a:t>
            </a:r>
            <a:r>
              <a:rPr kumimoji="1" lang="en-US" altLang="ja-JP" sz="3200" dirty="0"/>
              <a:t>(</a:t>
            </a:r>
            <a:r>
              <a:rPr kumimoji="1" lang="ja-JP" altLang="en-US" sz="3200" dirty="0"/>
              <a:t>資産</a:t>
            </a:r>
            <a:r>
              <a:rPr kumimoji="1" lang="en-US" altLang="ja-JP" sz="3200" dirty="0"/>
              <a:t>)</a:t>
            </a:r>
            <a:r>
              <a:rPr kumimoji="1" lang="ja-JP" altLang="en-US" sz="3200" dirty="0"/>
              <a:t>が減少</a:t>
            </a:r>
            <a:endParaRPr kumimoji="1" lang="en-US" altLang="ja-JP" sz="3200" dirty="0"/>
          </a:p>
          <a:p>
            <a:r>
              <a:rPr kumimoji="1" lang="ja-JP" altLang="en-US" sz="3200" dirty="0"/>
              <a:t>③消耗品費（費用）が増える場合は、借方</a:t>
            </a:r>
            <a:r>
              <a:rPr kumimoji="1" lang="en-US" altLang="ja-JP" sz="3200" dirty="0"/>
              <a:t>(</a:t>
            </a:r>
            <a:r>
              <a:rPr kumimoji="1" lang="ja-JP" altLang="en-US" sz="3200" dirty="0"/>
              <a:t>左側</a:t>
            </a:r>
            <a:r>
              <a:rPr kumimoji="1" lang="en-US" altLang="ja-JP" sz="3200" dirty="0"/>
              <a:t>)</a:t>
            </a:r>
            <a:r>
              <a:rPr kumimoji="1" lang="ja-JP" altLang="en-US" sz="3200" dirty="0"/>
              <a:t>へ。</a:t>
            </a:r>
            <a:endParaRPr kumimoji="1" lang="en-US" altLang="ja-JP" sz="3200" dirty="0"/>
          </a:p>
          <a:p>
            <a:r>
              <a:rPr kumimoji="1" lang="ja-JP" altLang="en-US" sz="3200" dirty="0"/>
              <a:t>④現金（資産）が減る場合は、貸方（右側）へ。</a:t>
            </a:r>
          </a:p>
        </p:txBody>
      </p:sp>
    </p:spTree>
    <p:extLst>
      <p:ext uri="{BB962C8B-B14F-4D97-AF65-F5344CB8AC3E}">
        <p14:creationId xmlns:p14="http://schemas.microsoft.com/office/powerpoint/2010/main" val="576854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7259AE8-A636-4D68-9C36-21C2D0AFAD0C}"/>
              </a:ext>
            </a:extLst>
          </p:cNvPr>
          <p:cNvSpPr txBox="1"/>
          <p:nvPr/>
        </p:nvSpPr>
        <p:spPr>
          <a:xfrm>
            <a:off x="152400" y="190500"/>
            <a:ext cx="5665333" cy="830997"/>
          </a:xfrm>
          <a:prstGeom prst="rect">
            <a:avLst/>
          </a:prstGeom>
          <a:noFill/>
        </p:spPr>
        <p:txBody>
          <a:bodyPr wrap="none" rtlCol="0">
            <a:spAutoFit/>
          </a:bodyPr>
          <a:lstStyle/>
          <a:p>
            <a:r>
              <a:rPr kumimoji="1" lang="ja-JP" altLang="en-US" sz="4800" u="sng" dirty="0"/>
              <a:t>主要な勘定科目一覧</a:t>
            </a:r>
          </a:p>
        </p:txBody>
      </p:sp>
      <p:sp>
        <p:nvSpPr>
          <p:cNvPr id="3" name="テキスト ボックス 2">
            <a:extLst>
              <a:ext uri="{FF2B5EF4-FFF2-40B4-BE49-F238E27FC236}">
                <a16:creationId xmlns:a16="http://schemas.microsoft.com/office/drawing/2014/main" id="{2633BCDE-9706-492F-A7B8-991F944187F5}"/>
              </a:ext>
            </a:extLst>
          </p:cNvPr>
          <p:cNvSpPr txBox="1"/>
          <p:nvPr/>
        </p:nvSpPr>
        <p:spPr>
          <a:xfrm>
            <a:off x="549200" y="1697250"/>
            <a:ext cx="2133600" cy="646331"/>
          </a:xfrm>
          <a:prstGeom prst="rect">
            <a:avLst/>
          </a:prstGeom>
          <a:solidFill>
            <a:schemeClr val="accent6">
              <a:lumMod val="20000"/>
              <a:lumOff val="80000"/>
            </a:schemeClr>
          </a:solidFill>
        </p:spPr>
        <p:txBody>
          <a:bodyPr wrap="square" rtlCol="0">
            <a:spAutoFit/>
          </a:bodyPr>
          <a:lstStyle/>
          <a:p>
            <a:pPr algn="ctr"/>
            <a:r>
              <a:rPr kumimoji="1" lang="ja-JP" altLang="en-US" sz="3600" dirty="0"/>
              <a:t>資産</a:t>
            </a:r>
          </a:p>
        </p:txBody>
      </p:sp>
      <p:sp>
        <p:nvSpPr>
          <p:cNvPr id="5" name="テキスト ボックス 4">
            <a:extLst>
              <a:ext uri="{FF2B5EF4-FFF2-40B4-BE49-F238E27FC236}">
                <a16:creationId xmlns:a16="http://schemas.microsoft.com/office/drawing/2014/main" id="{1C007644-F2E1-48BB-91AA-C0AE4EE2E0FD}"/>
              </a:ext>
            </a:extLst>
          </p:cNvPr>
          <p:cNvSpPr txBox="1"/>
          <p:nvPr/>
        </p:nvSpPr>
        <p:spPr>
          <a:xfrm>
            <a:off x="187036" y="2463482"/>
            <a:ext cx="6058069" cy="7663636"/>
          </a:xfrm>
          <a:prstGeom prst="rect">
            <a:avLst/>
          </a:prstGeom>
          <a:noFill/>
        </p:spPr>
        <p:txBody>
          <a:bodyPr wrap="square" rtlCol="0">
            <a:spAutoFit/>
          </a:bodyPr>
          <a:lstStyle/>
          <a:p>
            <a:r>
              <a:rPr kumimoji="1" lang="ja-JP" altLang="en-US" sz="2800" b="1" dirty="0"/>
              <a:t>＜流動資産＞</a:t>
            </a:r>
            <a:endParaRPr kumimoji="1" lang="en-US" altLang="ja-JP" sz="2800" b="1" dirty="0"/>
          </a:p>
          <a:p>
            <a:r>
              <a:rPr kumimoji="1" lang="ja-JP" altLang="en-US" sz="2400" dirty="0"/>
              <a:t>・現金、預金</a:t>
            </a:r>
            <a:endParaRPr kumimoji="1" lang="en-US" altLang="ja-JP" sz="2400" dirty="0"/>
          </a:p>
          <a:p>
            <a:r>
              <a:rPr kumimoji="1" lang="ja-JP" altLang="en-US" sz="2400" dirty="0"/>
              <a:t>・受取手形</a:t>
            </a:r>
            <a:endParaRPr kumimoji="1" lang="en-US" altLang="ja-JP" sz="2400" dirty="0"/>
          </a:p>
          <a:p>
            <a:r>
              <a:rPr kumimoji="1" lang="ja-JP" altLang="en-US" sz="2400" dirty="0"/>
              <a:t>・売掛金</a:t>
            </a:r>
            <a:endParaRPr kumimoji="1" lang="en-US" altLang="ja-JP" sz="2400" dirty="0"/>
          </a:p>
          <a:p>
            <a:r>
              <a:rPr kumimoji="1" lang="ja-JP" altLang="en-US" sz="2400" dirty="0"/>
              <a:t>・有価証券</a:t>
            </a:r>
            <a:r>
              <a:rPr kumimoji="1" lang="ja-JP" altLang="en-US" dirty="0"/>
              <a:t>（短期運用目的）</a:t>
            </a:r>
            <a:endParaRPr kumimoji="1" lang="en-US" altLang="ja-JP" sz="2400" dirty="0"/>
          </a:p>
          <a:p>
            <a:r>
              <a:rPr kumimoji="1" lang="ja-JP" altLang="en-US" sz="2400" dirty="0"/>
              <a:t>・棚卸資産</a:t>
            </a:r>
            <a:endParaRPr kumimoji="1" lang="en-US" altLang="ja-JP" sz="2400" dirty="0"/>
          </a:p>
          <a:p>
            <a:r>
              <a:rPr kumimoji="1" lang="ja-JP" altLang="en-US" sz="2400" dirty="0"/>
              <a:t>・前渡金</a:t>
            </a:r>
            <a:endParaRPr kumimoji="1" lang="en-US" altLang="ja-JP" sz="2400" dirty="0"/>
          </a:p>
          <a:p>
            <a:r>
              <a:rPr kumimoji="1" lang="ja-JP" altLang="en-US" sz="2400" dirty="0"/>
              <a:t>・前払費用</a:t>
            </a:r>
            <a:endParaRPr kumimoji="1" lang="en-US" altLang="ja-JP" sz="2400" dirty="0"/>
          </a:p>
          <a:p>
            <a:r>
              <a:rPr kumimoji="1" lang="ja-JP" altLang="en-US" sz="2400" dirty="0"/>
              <a:t>・貸倒引当金</a:t>
            </a:r>
            <a:endParaRPr kumimoji="1" lang="en-US" altLang="ja-JP" sz="2400" dirty="0"/>
          </a:p>
          <a:p>
            <a:r>
              <a:rPr kumimoji="1" lang="ja-JP" altLang="en-US" sz="2400" dirty="0"/>
              <a:t>・短期貸付金</a:t>
            </a:r>
            <a:endParaRPr kumimoji="1" lang="en-US" altLang="ja-JP" sz="2400" dirty="0"/>
          </a:p>
          <a:p>
            <a:r>
              <a:rPr kumimoji="1" lang="ja-JP" altLang="en-US" sz="2400" dirty="0"/>
              <a:t>など</a:t>
            </a:r>
            <a:endParaRPr kumimoji="1" lang="en-US" altLang="ja-JP" sz="2400" dirty="0"/>
          </a:p>
          <a:p>
            <a:endParaRPr kumimoji="1" lang="en-US" altLang="ja-JP" sz="2800" dirty="0"/>
          </a:p>
          <a:p>
            <a:r>
              <a:rPr kumimoji="1" lang="ja-JP" altLang="en-US" sz="2800" b="1" dirty="0"/>
              <a:t>＜固定資産＞</a:t>
            </a:r>
            <a:endParaRPr kumimoji="1" lang="en-US" altLang="ja-JP" sz="2800" b="1" dirty="0"/>
          </a:p>
          <a:p>
            <a:r>
              <a:rPr kumimoji="1" lang="ja-JP" altLang="en-US" sz="2400" dirty="0"/>
              <a:t>・建物</a:t>
            </a:r>
            <a:endParaRPr kumimoji="1" lang="en-US" altLang="ja-JP" sz="2400" dirty="0"/>
          </a:p>
          <a:p>
            <a:r>
              <a:rPr kumimoji="1" lang="ja-JP" altLang="en-US" sz="2400" dirty="0"/>
              <a:t>・建設仮勘定</a:t>
            </a:r>
            <a:endParaRPr kumimoji="1" lang="en-US" altLang="ja-JP" sz="2400" dirty="0"/>
          </a:p>
          <a:p>
            <a:r>
              <a:rPr kumimoji="1" lang="ja-JP" altLang="en-US" sz="2400" dirty="0"/>
              <a:t>・機械や装置</a:t>
            </a:r>
            <a:endParaRPr kumimoji="1" lang="en-US" altLang="ja-JP" sz="2400" dirty="0"/>
          </a:p>
          <a:p>
            <a:r>
              <a:rPr kumimoji="1" lang="ja-JP" altLang="en-US" sz="2400" dirty="0"/>
              <a:t>・車両運搬具</a:t>
            </a:r>
            <a:endParaRPr kumimoji="1" lang="en-US" altLang="ja-JP" sz="2400" dirty="0"/>
          </a:p>
          <a:p>
            <a:r>
              <a:rPr kumimoji="1" lang="ja-JP" altLang="en-US" sz="2400" dirty="0"/>
              <a:t>・土地</a:t>
            </a:r>
            <a:endParaRPr kumimoji="1" lang="en-US" altLang="ja-JP" sz="2400" dirty="0"/>
          </a:p>
          <a:p>
            <a:r>
              <a:rPr kumimoji="1" lang="ja-JP" altLang="en-US" sz="2400" dirty="0"/>
              <a:t>・工具、器具、パソコン</a:t>
            </a:r>
            <a:endParaRPr kumimoji="1" lang="en-US" altLang="ja-JP" sz="2400" dirty="0"/>
          </a:p>
          <a:p>
            <a:r>
              <a:rPr kumimoji="1" lang="ja-JP" altLang="en-US" sz="2400" dirty="0"/>
              <a:t>・投資有価証券</a:t>
            </a:r>
            <a:r>
              <a:rPr kumimoji="1" lang="ja-JP" altLang="en-US" dirty="0"/>
              <a:t>（提携や資産運用目的）</a:t>
            </a:r>
            <a:r>
              <a:rPr kumimoji="1" lang="ja-JP" altLang="en-US" sz="2400" dirty="0"/>
              <a:t>など</a:t>
            </a:r>
            <a:endParaRPr kumimoji="1" lang="en-US" altLang="ja-JP" sz="2400" dirty="0"/>
          </a:p>
        </p:txBody>
      </p:sp>
      <p:sp>
        <p:nvSpPr>
          <p:cNvPr id="8" name="テキスト ボックス 7">
            <a:extLst>
              <a:ext uri="{FF2B5EF4-FFF2-40B4-BE49-F238E27FC236}">
                <a16:creationId xmlns:a16="http://schemas.microsoft.com/office/drawing/2014/main" id="{74C1B2E9-D55B-4A69-A2D9-D223F3C94258}"/>
              </a:ext>
            </a:extLst>
          </p:cNvPr>
          <p:cNvSpPr txBox="1"/>
          <p:nvPr/>
        </p:nvSpPr>
        <p:spPr>
          <a:xfrm>
            <a:off x="6903434" y="1701482"/>
            <a:ext cx="2133600" cy="646331"/>
          </a:xfrm>
          <a:prstGeom prst="rect">
            <a:avLst/>
          </a:prstGeom>
          <a:solidFill>
            <a:schemeClr val="accent6">
              <a:lumMod val="20000"/>
              <a:lumOff val="80000"/>
            </a:schemeClr>
          </a:solidFill>
        </p:spPr>
        <p:txBody>
          <a:bodyPr wrap="square" rtlCol="0">
            <a:spAutoFit/>
          </a:bodyPr>
          <a:lstStyle/>
          <a:p>
            <a:pPr algn="ctr"/>
            <a:r>
              <a:rPr kumimoji="1" lang="ja-JP" altLang="en-US" sz="3600" dirty="0"/>
              <a:t>負債</a:t>
            </a:r>
          </a:p>
        </p:txBody>
      </p:sp>
      <p:sp>
        <p:nvSpPr>
          <p:cNvPr id="9" name="テキスト ボックス 8">
            <a:extLst>
              <a:ext uri="{FF2B5EF4-FFF2-40B4-BE49-F238E27FC236}">
                <a16:creationId xmlns:a16="http://schemas.microsoft.com/office/drawing/2014/main" id="{BDA3E33F-5D1E-4CC6-A0B3-24B3097C5C16}"/>
              </a:ext>
            </a:extLst>
          </p:cNvPr>
          <p:cNvSpPr txBox="1"/>
          <p:nvPr/>
        </p:nvSpPr>
        <p:spPr>
          <a:xfrm>
            <a:off x="6506635" y="2463482"/>
            <a:ext cx="3352800" cy="5816977"/>
          </a:xfrm>
          <a:prstGeom prst="rect">
            <a:avLst/>
          </a:prstGeom>
          <a:noFill/>
        </p:spPr>
        <p:txBody>
          <a:bodyPr wrap="square" rtlCol="0">
            <a:spAutoFit/>
          </a:bodyPr>
          <a:lstStyle/>
          <a:p>
            <a:r>
              <a:rPr kumimoji="1" lang="ja-JP" altLang="en-US" sz="2800" b="1" dirty="0"/>
              <a:t>＜流動資産＞</a:t>
            </a:r>
            <a:endParaRPr kumimoji="1" lang="en-US" altLang="ja-JP" sz="2800" b="1" dirty="0"/>
          </a:p>
          <a:p>
            <a:r>
              <a:rPr kumimoji="1" lang="ja-JP" altLang="en-US" sz="2400" dirty="0"/>
              <a:t>・買掛金</a:t>
            </a:r>
            <a:endParaRPr kumimoji="1" lang="en-US" altLang="ja-JP" sz="2400" dirty="0"/>
          </a:p>
          <a:p>
            <a:r>
              <a:rPr kumimoji="1" lang="ja-JP" altLang="en-US" sz="2400" dirty="0"/>
              <a:t>・支払手形</a:t>
            </a:r>
            <a:endParaRPr kumimoji="1" lang="en-US" altLang="ja-JP" sz="2400" dirty="0"/>
          </a:p>
          <a:p>
            <a:r>
              <a:rPr kumimoji="1" lang="ja-JP" altLang="en-US" sz="2400" dirty="0"/>
              <a:t>・短期借入金</a:t>
            </a:r>
            <a:endParaRPr kumimoji="1" lang="en-US" altLang="ja-JP" sz="2400" dirty="0"/>
          </a:p>
          <a:p>
            <a:r>
              <a:rPr kumimoji="1" lang="ja-JP" altLang="en-US" sz="2400" dirty="0"/>
              <a:t>・未払い金</a:t>
            </a:r>
            <a:endParaRPr kumimoji="1" lang="en-US" altLang="ja-JP" sz="2400" dirty="0"/>
          </a:p>
          <a:p>
            <a:r>
              <a:rPr kumimoji="1" lang="ja-JP" altLang="en-US" sz="2400" dirty="0"/>
              <a:t>・未払い費用</a:t>
            </a:r>
            <a:endParaRPr kumimoji="1" lang="en-US" altLang="ja-JP" sz="2400" dirty="0"/>
          </a:p>
          <a:p>
            <a:r>
              <a:rPr kumimoji="1" lang="ja-JP" altLang="en-US" sz="2400" dirty="0"/>
              <a:t>・前受け金</a:t>
            </a:r>
            <a:endParaRPr kumimoji="1" lang="en-US" altLang="ja-JP" sz="2400" dirty="0"/>
          </a:p>
          <a:p>
            <a:r>
              <a:rPr kumimoji="1" lang="ja-JP" altLang="en-US" sz="2400" dirty="0"/>
              <a:t>・引当金</a:t>
            </a:r>
            <a:endParaRPr kumimoji="1" lang="en-US" altLang="ja-JP" sz="2400" dirty="0"/>
          </a:p>
          <a:p>
            <a:r>
              <a:rPr kumimoji="1" lang="ja-JP" altLang="en-US" sz="2400" dirty="0"/>
              <a:t>など</a:t>
            </a:r>
            <a:endParaRPr kumimoji="1" lang="en-US" altLang="ja-JP" sz="2400" dirty="0"/>
          </a:p>
          <a:p>
            <a:endParaRPr kumimoji="1" lang="en-US" altLang="ja-JP" sz="2800" dirty="0"/>
          </a:p>
          <a:p>
            <a:r>
              <a:rPr kumimoji="1" lang="ja-JP" altLang="en-US" sz="2800" b="1" dirty="0"/>
              <a:t>＜固定資産＞</a:t>
            </a:r>
            <a:endParaRPr kumimoji="1" lang="en-US" altLang="ja-JP" sz="2800" b="1" dirty="0"/>
          </a:p>
          <a:p>
            <a:r>
              <a:rPr kumimoji="1" lang="ja-JP" altLang="en-US" sz="2400" dirty="0"/>
              <a:t>・社債</a:t>
            </a:r>
            <a:endParaRPr kumimoji="1" lang="en-US" altLang="ja-JP" sz="2400" dirty="0"/>
          </a:p>
          <a:p>
            <a:r>
              <a:rPr kumimoji="1" lang="ja-JP" altLang="en-US" sz="2400" dirty="0"/>
              <a:t>・長期借入金</a:t>
            </a:r>
            <a:endParaRPr kumimoji="1" lang="en-US" altLang="ja-JP" sz="2400" dirty="0"/>
          </a:p>
          <a:p>
            <a:r>
              <a:rPr kumimoji="1" lang="ja-JP" altLang="en-US" sz="2400" dirty="0"/>
              <a:t>・引当金</a:t>
            </a:r>
            <a:r>
              <a:rPr kumimoji="1" lang="ja-JP" altLang="en-US" dirty="0"/>
              <a:t>（１年以上）</a:t>
            </a:r>
            <a:endParaRPr kumimoji="1" lang="en-US" altLang="ja-JP" sz="2400" dirty="0"/>
          </a:p>
          <a:p>
            <a:r>
              <a:rPr kumimoji="1" lang="ja-JP" altLang="en-US" sz="2400" dirty="0"/>
              <a:t>など</a:t>
            </a:r>
            <a:endParaRPr kumimoji="1" lang="en-US" altLang="ja-JP" sz="2400" dirty="0"/>
          </a:p>
        </p:txBody>
      </p:sp>
      <p:sp>
        <p:nvSpPr>
          <p:cNvPr id="10" name="テキスト ボックス 9">
            <a:extLst>
              <a:ext uri="{FF2B5EF4-FFF2-40B4-BE49-F238E27FC236}">
                <a16:creationId xmlns:a16="http://schemas.microsoft.com/office/drawing/2014/main" id="{15A423DD-93E0-411C-AB77-ECCBA31E1757}"/>
              </a:ext>
            </a:extLst>
          </p:cNvPr>
          <p:cNvSpPr txBox="1"/>
          <p:nvPr/>
        </p:nvSpPr>
        <p:spPr>
          <a:xfrm>
            <a:off x="6903434" y="8373890"/>
            <a:ext cx="2133600" cy="646331"/>
          </a:xfrm>
          <a:prstGeom prst="rect">
            <a:avLst/>
          </a:prstGeom>
          <a:solidFill>
            <a:schemeClr val="accent6">
              <a:lumMod val="20000"/>
              <a:lumOff val="80000"/>
            </a:schemeClr>
          </a:solidFill>
        </p:spPr>
        <p:txBody>
          <a:bodyPr wrap="square" rtlCol="0">
            <a:spAutoFit/>
          </a:bodyPr>
          <a:lstStyle/>
          <a:p>
            <a:pPr algn="ctr"/>
            <a:r>
              <a:rPr kumimoji="1" lang="ja-JP" altLang="en-US" sz="3600" dirty="0"/>
              <a:t>負債</a:t>
            </a:r>
          </a:p>
        </p:txBody>
      </p:sp>
      <p:sp>
        <p:nvSpPr>
          <p:cNvPr id="11" name="テキスト ボックス 10">
            <a:extLst>
              <a:ext uri="{FF2B5EF4-FFF2-40B4-BE49-F238E27FC236}">
                <a16:creationId xmlns:a16="http://schemas.microsoft.com/office/drawing/2014/main" id="{9D2B69C5-5CBA-4AD5-A5A5-33E1D6F2FF40}"/>
              </a:ext>
            </a:extLst>
          </p:cNvPr>
          <p:cNvSpPr txBox="1"/>
          <p:nvPr/>
        </p:nvSpPr>
        <p:spPr>
          <a:xfrm>
            <a:off x="6498167" y="9124771"/>
            <a:ext cx="2904067" cy="1200329"/>
          </a:xfrm>
          <a:prstGeom prst="rect">
            <a:avLst/>
          </a:prstGeom>
          <a:noFill/>
        </p:spPr>
        <p:txBody>
          <a:bodyPr wrap="square" rtlCol="0">
            <a:spAutoFit/>
          </a:bodyPr>
          <a:lstStyle/>
          <a:p>
            <a:r>
              <a:rPr kumimoji="1" lang="ja-JP" altLang="en-US" sz="2400" dirty="0"/>
              <a:t>・資本金</a:t>
            </a:r>
            <a:endParaRPr kumimoji="1" lang="en-US" altLang="ja-JP" sz="2400" dirty="0"/>
          </a:p>
          <a:p>
            <a:r>
              <a:rPr kumimoji="1" lang="ja-JP" altLang="en-US" sz="2400" dirty="0"/>
              <a:t>・資本剰余金</a:t>
            </a:r>
            <a:endParaRPr kumimoji="1" lang="en-US" altLang="ja-JP" sz="2400" dirty="0"/>
          </a:p>
          <a:p>
            <a:r>
              <a:rPr kumimoji="1" lang="ja-JP" altLang="en-US" sz="2400" dirty="0"/>
              <a:t>・利益剰余金、など</a:t>
            </a:r>
            <a:endParaRPr kumimoji="1" lang="en-US" altLang="ja-JP" sz="2400" dirty="0"/>
          </a:p>
        </p:txBody>
      </p:sp>
      <p:sp>
        <p:nvSpPr>
          <p:cNvPr id="12" name="テキスト ボックス 11">
            <a:extLst>
              <a:ext uri="{FF2B5EF4-FFF2-40B4-BE49-F238E27FC236}">
                <a16:creationId xmlns:a16="http://schemas.microsoft.com/office/drawing/2014/main" id="{AFBA0A54-3803-4DC0-B937-AB14DCEF6853}"/>
              </a:ext>
            </a:extLst>
          </p:cNvPr>
          <p:cNvSpPr txBox="1"/>
          <p:nvPr/>
        </p:nvSpPr>
        <p:spPr>
          <a:xfrm>
            <a:off x="11120967" y="1674315"/>
            <a:ext cx="2133600" cy="646331"/>
          </a:xfrm>
          <a:prstGeom prst="rect">
            <a:avLst/>
          </a:prstGeom>
          <a:solidFill>
            <a:schemeClr val="accent5">
              <a:lumMod val="40000"/>
              <a:lumOff val="60000"/>
            </a:schemeClr>
          </a:solidFill>
        </p:spPr>
        <p:txBody>
          <a:bodyPr wrap="square" rtlCol="0">
            <a:spAutoFit/>
          </a:bodyPr>
          <a:lstStyle/>
          <a:p>
            <a:pPr algn="ctr"/>
            <a:r>
              <a:rPr kumimoji="1" lang="ja-JP" altLang="en-US" sz="3600" dirty="0"/>
              <a:t>費用</a:t>
            </a:r>
          </a:p>
        </p:txBody>
      </p:sp>
      <p:sp>
        <p:nvSpPr>
          <p:cNvPr id="13" name="テキスト ボックス 12">
            <a:extLst>
              <a:ext uri="{FF2B5EF4-FFF2-40B4-BE49-F238E27FC236}">
                <a16:creationId xmlns:a16="http://schemas.microsoft.com/office/drawing/2014/main" id="{C4AA6DE3-AC51-4C49-8EFB-E3507E7475C1}"/>
              </a:ext>
            </a:extLst>
          </p:cNvPr>
          <p:cNvSpPr txBox="1"/>
          <p:nvPr/>
        </p:nvSpPr>
        <p:spPr>
          <a:xfrm>
            <a:off x="10892367" y="2436316"/>
            <a:ext cx="2904067" cy="4154984"/>
          </a:xfrm>
          <a:prstGeom prst="rect">
            <a:avLst/>
          </a:prstGeom>
          <a:noFill/>
        </p:spPr>
        <p:txBody>
          <a:bodyPr wrap="square" rtlCol="0">
            <a:spAutoFit/>
          </a:bodyPr>
          <a:lstStyle/>
          <a:p>
            <a:r>
              <a:rPr kumimoji="1" lang="ja-JP" altLang="en-US" sz="2400" dirty="0"/>
              <a:t>・給与手当</a:t>
            </a:r>
            <a:endParaRPr kumimoji="1" lang="en-US" altLang="ja-JP" sz="2400" dirty="0"/>
          </a:p>
          <a:p>
            <a:r>
              <a:rPr kumimoji="1" lang="ja-JP" altLang="en-US" sz="2400" dirty="0"/>
              <a:t>・賞与</a:t>
            </a:r>
            <a:endParaRPr kumimoji="1" lang="en-US" altLang="ja-JP" sz="2400" dirty="0"/>
          </a:p>
          <a:p>
            <a:r>
              <a:rPr kumimoji="1" lang="ja-JP" altLang="en-US" sz="2400" dirty="0"/>
              <a:t>・通信費</a:t>
            </a:r>
            <a:endParaRPr kumimoji="1" lang="en-US" altLang="ja-JP" sz="2400" dirty="0"/>
          </a:p>
          <a:p>
            <a:r>
              <a:rPr kumimoji="1" lang="ja-JP" altLang="en-US" sz="2400" dirty="0"/>
              <a:t>・旅費交通費</a:t>
            </a:r>
            <a:endParaRPr kumimoji="1" lang="en-US" altLang="ja-JP" sz="2400" dirty="0"/>
          </a:p>
          <a:p>
            <a:r>
              <a:rPr kumimoji="1" lang="ja-JP" altLang="en-US" sz="2400" dirty="0"/>
              <a:t>・接待費</a:t>
            </a:r>
            <a:endParaRPr kumimoji="1" lang="en-US" altLang="ja-JP" sz="2400" dirty="0"/>
          </a:p>
          <a:p>
            <a:r>
              <a:rPr kumimoji="1" lang="ja-JP" altLang="en-US" sz="2400" dirty="0"/>
              <a:t>・広告宣伝費</a:t>
            </a:r>
            <a:endParaRPr kumimoji="1" lang="en-US" altLang="ja-JP" sz="2400" dirty="0"/>
          </a:p>
          <a:p>
            <a:r>
              <a:rPr kumimoji="1" lang="ja-JP" altLang="en-US" sz="2400" dirty="0"/>
              <a:t>・研究開発費</a:t>
            </a:r>
            <a:endParaRPr kumimoji="1" lang="en-US" altLang="ja-JP" sz="2400" dirty="0"/>
          </a:p>
          <a:p>
            <a:r>
              <a:rPr kumimoji="1" lang="ja-JP" altLang="en-US" sz="2400" dirty="0"/>
              <a:t>・減価償却費</a:t>
            </a:r>
            <a:endParaRPr kumimoji="1" lang="en-US" altLang="ja-JP" sz="2400" dirty="0"/>
          </a:p>
          <a:p>
            <a:r>
              <a:rPr kumimoji="1" lang="ja-JP" altLang="en-US" sz="2400" dirty="0"/>
              <a:t>・雑費</a:t>
            </a:r>
            <a:endParaRPr kumimoji="1" lang="en-US" altLang="ja-JP" sz="2400" dirty="0"/>
          </a:p>
          <a:p>
            <a:r>
              <a:rPr kumimoji="1" lang="ja-JP" altLang="en-US" sz="2400" dirty="0"/>
              <a:t>・支払利息、</a:t>
            </a:r>
            <a:endParaRPr kumimoji="1" lang="en-US" altLang="ja-JP" sz="2400" dirty="0"/>
          </a:p>
          <a:p>
            <a:r>
              <a:rPr kumimoji="1" lang="ja-JP" altLang="en-US" sz="2400" dirty="0"/>
              <a:t>など</a:t>
            </a:r>
            <a:endParaRPr kumimoji="1" lang="en-US" altLang="ja-JP" sz="2400" dirty="0"/>
          </a:p>
        </p:txBody>
      </p:sp>
      <p:sp>
        <p:nvSpPr>
          <p:cNvPr id="14" name="テキスト ボックス 13">
            <a:extLst>
              <a:ext uri="{FF2B5EF4-FFF2-40B4-BE49-F238E27FC236}">
                <a16:creationId xmlns:a16="http://schemas.microsoft.com/office/drawing/2014/main" id="{EB75789E-8CB3-45D8-9BE2-92856B6EE9D4}"/>
              </a:ext>
            </a:extLst>
          </p:cNvPr>
          <p:cNvSpPr txBox="1"/>
          <p:nvPr/>
        </p:nvSpPr>
        <p:spPr>
          <a:xfrm>
            <a:off x="15057966" y="1674315"/>
            <a:ext cx="2133600" cy="646331"/>
          </a:xfrm>
          <a:prstGeom prst="rect">
            <a:avLst/>
          </a:prstGeom>
          <a:solidFill>
            <a:schemeClr val="accent5">
              <a:lumMod val="40000"/>
              <a:lumOff val="60000"/>
            </a:schemeClr>
          </a:solidFill>
        </p:spPr>
        <p:txBody>
          <a:bodyPr wrap="square" rtlCol="0">
            <a:spAutoFit/>
          </a:bodyPr>
          <a:lstStyle/>
          <a:p>
            <a:pPr algn="ctr"/>
            <a:r>
              <a:rPr kumimoji="1" lang="ja-JP" altLang="en-US" sz="3600" dirty="0"/>
              <a:t>収益</a:t>
            </a:r>
          </a:p>
        </p:txBody>
      </p:sp>
      <p:sp>
        <p:nvSpPr>
          <p:cNvPr id="15" name="テキスト ボックス 14">
            <a:extLst>
              <a:ext uri="{FF2B5EF4-FFF2-40B4-BE49-F238E27FC236}">
                <a16:creationId xmlns:a16="http://schemas.microsoft.com/office/drawing/2014/main" id="{070AB351-A0A4-40A1-97F4-B15C7AE385D7}"/>
              </a:ext>
            </a:extLst>
          </p:cNvPr>
          <p:cNvSpPr txBox="1"/>
          <p:nvPr/>
        </p:nvSpPr>
        <p:spPr>
          <a:xfrm>
            <a:off x="14829366" y="2436316"/>
            <a:ext cx="2904067" cy="1569660"/>
          </a:xfrm>
          <a:prstGeom prst="rect">
            <a:avLst/>
          </a:prstGeom>
          <a:noFill/>
        </p:spPr>
        <p:txBody>
          <a:bodyPr wrap="square" rtlCol="0">
            <a:spAutoFit/>
          </a:bodyPr>
          <a:lstStyle/>
          <a:p>
            <a:r>
              <a:rPr kumimoji="1" lang="ja-JP" altLang="en-US" sz="2400" dirty="0"/>
              <a:t>・売上</a:t>
            </a:r>
            <a:endParaRPr kumimoji="1" lang="en-US" altLang="ja-JP" sz="2400" dirty="0"/>
          </a:p>
          <a:p>
            <a:r>
              <a:rPr kumimoji="1" lang="ja-JP" altLang="en-US" sz="2400" dirty="0"/>
              <a:t>・受取利息</a:t>
            </a:r>
            <a:endParaRPr kumimoji="1" lang="en-US" altLang="ja-JP" sz="2400" dirty="0"/>
          </a:p>
          <a:p>
            <a:r>
              <a:rPr kumimoji="1" lang="ja-JP" altLang="en-US" sz="2400" dirty="0"/>
              <a:t>・受取配当金</a:t>
            </a:r>
            <a:endParaRPr kumimoji="1" lang="en-US" altLang="ja-JP" sz="2400" dirty="0"/>
          </a:p>
          <a:p>
            <a:r>
              <a:rPr kumimoji="1" lang="ja-JP" altLang="en-US" sz="2400" dirty="0"/>
              <a:t>・雑収入</a:t>
            </a:r>
            <a:endParaRPr kumimoji="1" lang="en-US" altLang="ja-JP" sz="2400" dirty="0"/>
          </a:p>
        </p:txBody>
      </p:sp>
      <p:sp>
        <p:nvSpPr>
          <p:cNvPr id="7" name="テキスト ボックス 6">
            <a:extLst>
              <a:ext uri="{FF2B5EF4-FFF2-40B4-BE49-F238E27FC236}">
                <a16:creationId xmlns:a16="http://schemas.microsoft.com/office/drawing/2014/main" id="{85896D07-1F1D-40D1-BD29-E70DB1D97078}"/>
              </a:ext>
            </a:extLst>
          </p:cNvPr>
          <p:cNvSpPr txBox="1"/>
          <p:nvPr/>
        </p:nvSpPr>
        <p:spPr>
          <a:xfrm>
            <a:off x="11963400" y="9386586"/>
            <a:ext cx="6058069" cy="646331"/>
          </a:xfrm>
          <a:prstGeom prst="rect">
            <a:avLst/>
          </a:prstGeom>
          <a:solidFill>
            <a:schemeClr val="bg1">
              <a:lumMod val="95000"/>
            </a:schemeClr>
          </a:solidFill>
          <a:effectLst>
            <a:outerShdw blurRad="50800" dist="38100" dir="2700000" algn="tl" rotWithShape="0">
              <a:prstClr val="black">
                <a:alpha val="40000"/>
              </a:prstClr>
            </a:outerShdw>
          </a:effectLst>
        </p:spPr>
        <p:txBody>
          <a:bodyPr wrap="none" rtlCol="0">
            <a:spAutoFit/>
          </a:bodyPr>
          <a:lstStyle/>
          <a:p>
            <a:r>
              <a:rPr kumimoji="1" lang="ja-JP" altLang="en-US" dirty="0"/>
              <a:t>勘定科目の説明はこちらを参照</a:t>
            </a:r>
            <a:endParaRPr kumimoji="1" lang="en-US" altLang="ja-JP" dirty="0"/>
          </a:p>
          <a:p>
            <a:r>
              <a:rPr kumimoji="1" lang="ja-JP" altLang="en-US" dirty="0"/>
              <a:t>・ビジドラ：　</a:t>
            </a:r>
            <a:r>
              <a:rPr kumimoji="1" lang="ja-JP" altLang="en-US" dirty="0">
                <a:hlinkClick r:id="rId3"/>
              </a:rPr>
              <a:t>勘定科目とは？仕訳の分類について徹底解説！</a:t>
            </a:r>
            <a:endParaRPr kumimoji="1" lang="ja-JP" altLang="en-US" dirty="0"/>
          </a:p>
        </p:txBody>
      </p:sp>
      <p:sp>
        <p:nvSpPr>
          <p:cNvPr id="21" name="テキスト ボックス 20">
            <a:extLst>
              <a:ext uri="{FF2B5EF4-FFF2-40B4-BE49-F238E27FC236}">
                <a16:creationId xmlns:a16="http://schemas.microsoft.com/office/drawing/2014/main" id="{E098741F-36EC-48BF-885F-0BE881A9D821}"/>
              </a:ext>
            </a:extLst>
          </p:cNvPr>
          <p:cNvSpPr txBox="1"/>
          <p:nvPr/>
        </p:nvSpPr>
        <p:spPr>
          <a:xfrm>
            <a:off x="1924090" y="1076773"/>
            <a:ext cx="5082097" cy="523220"/>
          </a:xfrm>
          <a:prstGeom prst="rect">
            <a:avLst/>
          </a:prstGeom>
          <a:noFill/>
        </p:spPr>
        <p:txBody>
          <a:bodyPr wrap="none" rtlCol="0">
            <a:spAutoFit/>
          </a:bodyPr>
          <a:lstStyle/>
          <a:p>
            <a:pPr algn="ctr"/>
            <a:r>
              <a:rPr kumimoji="1" lang="ja-JP" altLang="en-US" sz="2800" b="1" dirty="0">
                <a:highlight>
                  <a:srgbClr val="FFFF00"/>
                </a:highlight>
              </a:rPr>
              <a:t>貸借対照表の科目</a:t>
            </a:r>
            <a:r>
              <a:rPr kumimoji="1" lang="en-US" altLang="ja-JP" sz="2000" dirty="0"/>
              <a:t>(BS: Balance Sheet)</a:t>
            </a:r>
            <a:endParaRPr kumimoji="1" lang="ja-JP" altLang="en-US" sz="2000" dirty="0"/>
          </a:p>
        </p:txBody>
      </p:sp>
      <p:sp>
        <p:nvSpPr>
          <p:cNvPr id="22" name="テキスト ボックス 21">
            <a:extLst>
              <a:ext uri="{FF2B5EF4-FFF2-40B4-BE49-F238E27FC236}">
                <a16:creationId xmlns:a16="http://schemas.microsoft.com/office/drawing/2014/main" id="{7129844C-D0A9-4D66-A091-4508233084B9}"/>
              </a:ext>
            </a:extLst>
          </p:cNvPr>
          <p:cNvSpPr txBox="1"/>
          <p:nvPr/>
        </p:nvSpPr>
        <p:spPr>
          <a:xfrm>
            <a:off x="11167534" y="1021497"/>
            <a:ext cx="6112571" cy="523220"/>
          </a:xfrm>
          <a:prstGeom prst="rect">
            <a:avLst/>
          </a:prstGeom>
          <a:noFill/>
        </p:spPr>
        <p:txBody>
          <a:bodyPr wrap="none" rtlCol="0">
            <a:spAutoFit/>
          </a:bodyPr>
          <a:lstStyle/>
          <a:p>
            <a:pPr algn="ctr"/>
            <a:r>
              <a:rPr kumimoji="1" lang="ja-JP" altLang="en-US" sz="2800" b="1" dirty="0">
                <a:highlight>
                  <a:srgbClr val="FFFF00"/>
                </a:highlight>
              </a:rPr>
              <a:t>損益計算書の科目 </a:t>
            </a:r>
            <a:r>
              <a:rPr kumimoji="1" lang="en-US" altLang="ja-JP" sz="2000" dirty="0"/>
              <a:t>(PL: Profit &amp; Loss statement)</a:t>
            </a:r>
            <a:endParaRPr kumimoji="1" lang="ja-JP" altLang="en-US" sz="2000" dirty="0"/>
          </a:p>
        </p:txBody>
      </p:sp>
    </p:spTree>
    <p:extLst>
      <p:ext uri="{BB962C8B-B14F-4D97-AF65-F5344CB8AC3E}">
        <p14:creationId xmlns:p14="http://schemas.microsoft.com/office/powerpoint/2010/main" val="1753441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7259AE8-A636-4D68-9C36-21C2D0AFAD0C}"/>
              </a:ext>
            </a:extLst>
          </p:cNvPr>
          <p:cNvSpPr txBox="1"/>
          <p:nvPr/>
        </p:nvSpPr>
        <p:spPr>
          <a:xfrm>
            <a:off x="6172200" y="571500"/>
            <a:ext cx="4801314" cy="3416320"/>
          </a:xfrm>
          <a:prstGeom prst="rect">
            <a:avLst/>
          </a:prstGeom>
          <a:noFill/>
        </p:spPr>
        <p:txBody>
          <a:bodyPr wrap="none" rtlCol="0">
            <a:spAutoFit/>
          </a:bodyPr>
          <a:lstStyle/>
          <a:p>
            <a:pPr algn="ctr"/>
            <a:r>
              <a:rPr kumimoji="1" lang="en-US" altLang="ja-JP" sz="4800" dirty="0"/>
              <a:t>【</a:t>
            </a:r>
            <a:r>
              <a:rPr kumimoji="1" lang="ja-JP" altLang="en-US" sz="4800" dirty="0"/>
              <a:t>事前課題</a:t>
            </a:r>
            <a:r>
              <a:rPr kumimoji="1" lang="en-US" altLang="ja-JP" sz="4800" dirty="0"/>
              <a:t>】</a:t>
            </a:r>
          </a:p>
          <a:p>
            <a:pPr algn="ctr"/>
            <a:endParaRPr kumimoji="1" lang="en-US" altLang="ja-JP" sz="4800" dirty="0"/>
          </a:p>
          <a:p>
            <a:pPr algn="ctr"/>
            <a:r>
              <a:rPr kumimoji="1" lang="ja-JP" altLang="en-US" sz="6000" u="sng" dirty="0"/>
              <a:t>仕訳の問題集</a:t>
            </a:r>
            <a:endParaRPr kumimoji="1" lang="en-US" altLang="ja-JP" sz="6000" u="sng" dirty="0"/>
          </a:p>
          <a:p>
            <a:pPr algn="ctr"/>
            <a:r>
              <a:rPr kumimoji="1" lang="ja-JP" altLang="en-US" sz="6000" dirty="0">
                <a:solidFill>
                  <a:srgbClr val="C00000"/>
                </a:solidFill>
              </a:rPr>
              <a:t>（合計</a:t>
            </a:r>
            <a:r>
              <a:rPr kumimoji="1" lang="en-US" altLang="ja-JP" sz="6000" dirty="0">
                <a:solidFill>
                  <a:srgbClr val="C00000"/>
                </a:solidFill>
              </a:rPr>
              <a:t>30</a:t>
            </a:r>
            <a:r>
              <a:rPr kumimoji="1" lang="ja-JP" altLang="en-US" sz="6000" dirty="0">
                <a:solidFill>
                  <a:srgbClr val="C00000"/>
                </a:solidFill>
              </a:rPr>
              <a:t>問）</a:t>
            </a:r>
          </a:p>
        </p:txBody>
      </p:sp>
      <p:sp>
        <p:nvSpPr>
          <p:cNvPr id="3" name="テキスト ボックス 2">
            <a:extLst>
              <a:ext uri="{FF2B5EF4-FFF2-40B4-BE49-F238E27FC236}">
                <a16:creationId xmlns:a16="http://schemas.microsoft.com/office/drawing/2014/main" id="{F2BEA52F-19A5-49C8-85A6-89E4DFA1ED1C}"/>
              </a:ext>
            </a:extLst>
          </p:cNvPr>
          <p:cNvSpPr txBox="1"/>
          <p:nvPr/>
        </p:nvSpPr>
        <p:spPr>
          <a:xfrm>
            <a:off x="-113943" y="4533900"/>
            <a:ext cx="18148926" cy="2800767"/>
          </a:xfrm>
          <a:prstGeom prst="rect">
            <a:avLst/>
          </a:prstGeom>
          <a:noFill/>
        </p:spPr>
        <p:txBody>
          <a:bodyPr wrap="square" rtlCol="0">
            <a:spAutoFit/>
          </a:bodyPr>
          <a:lstStyle/>
          <a:p>
            <a:pPr algn="ctr"/>
            <a:r>
              <a:rPr kumimoji="1" lang="ja-JP" altLang="en-US" sz="4400" dirty="0"/>
              <a:t>仕訳をしてください。</a:t>
            </a:r>
            <a:endParaRPr kumimoji="1" lang="en-US" altLang="ja-JP" sz="4400" dirty="0"/>
          </a:p>
          <a:p>
            <a:pPr algn="ctr"/>
            <a:endParaRPr kumimoji="1" lang="en-US" altLang="ja-JP" sz="4400" dirty="0"/>
          </a:p>
          <a:p>
            <a:pPr algn="ctr"/>
            <a:r>
              <a:rPr kumimoji="1" lang="ja-JP" altLang="en-US" sz="4400" dirty="0"/>
              <a:t>記入した勘定科目の横の（）内に、資産・負債・純資産、売上・費用の分類、</a:t>
            </a:r>
            <a:endParaRPr kumimoji="1" lang="en-US" altLang="ja-JP" sz="4400" dirty="0"/>
          </a:p>
          <a:p>
            <a:pPr algn="ctr"/>
            <a:r>
              <a:rPr kumimoji="1" lang="ja-JP" altLang="en-US" sz="4400" dirty="0"/>
              <a:t>そして増加</a:t>
            </a:r>
            <a:r>
              <a:rPr kumimoji="1" lang="en-US" altLang="ja-JP" sz="4400" dirty="0"/>
              <a:t>”</a:t>
            </a:r>
            <a:r>
              <a:rPr kumimoji="1" lang="ja-JP" altLang="en-US" sz="4400" dirty="0"/>
              <a:t>＋</a:t>
            </a:r>
            <a:r>
              <a:rPr kumimoji="1" lang="en-US" altLang="ja-JP" sz="4400" dirty="0"/>
              <a:t>”</a:t>
            </a:r>
            <a:r>
              <a:rPr kumimoji="1" lang="ja-JP" altLang="en-US" sz="4400" dirty="0"/>
              <a:t>か減少</a:t>
            </a:r>
            <a:r>
              <a:rPr kumimoji="1" lang="en-US" altLang="ja-JP" sz="4400" dirty="0"/>
              <a:t>”―”</a:t>
            </a:r>
            <a:r>
              <a:rPr kumimoji="1" lang="ja-JP" altLang="en-US" sz="4400" dirty="0"/>
              <a:t>を記載してください。</a:t>
            </a:r>
            <a:endParaRPr kumimoji="1" lang="ja-JP" altLang="en-US" sz="6000" dirty="0"/>
          </a:p>
        </p:txBody>
      </p:sp>
    </p:spTree>
    <p:extLst>
      <p:ext uri="{BB962C8B-B14F-4D97-AF65-F5344CB8AC3E}">
        <p14:creationId xmlns:p14="http://schemas.microsoft.com/office/powerpoint/2010/main" val="1150579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a:extLst>
              <a:ext uri="{FF2B5EF4-FFF2-40B4-BE49-F238E27FC236}">
                <a16:creationId xmlns:a16="http://schemas.microsoft.com/office/drawing/2014/main" id="{D4D010F2-2397-4833-A7C4-60AA2B999151}"/>
              </a:ext>
            </a:extLst>
          </p:cNvPr>
          <p:cNvSpPr txBox="1"/>
          <p:nvPr/>
        </p:nvSpPr>
        <p:spPr>
          <a:xfrm>
            <a:off x="609600" y="407195"/>
            <a:ext cx="17430750" cy="2554545"/>
          </a:xfrm>
          <a:prstGeom prst="rect">
            <a:avLst/>
          </a:prstGeom>
          <a:noFill/>
        </p:spPr>
        <p:txBody>
          <a:bodyPr wrap="square" rtlCol="0">
            <a:spAutoFit/>
          </a:bodyPr>
          <a:lstStyle/>
          <a:p>
            <a:pPr algn="ctr"/>
            <a:r>
              <a:rPr kumimoji="1" lang="en-US" altLang="ja-JP" sz="4000" dirty="0"/>
              <a:t>【</a:t>
            </a:r>
            <a:r>
              <a:rPr kumimoji="1" lang="ja-JP" altLang="en-US" sz="4000" dirty="0"/>
              <a:t>例題</a:t>
            </a:r>
            <a:r>
              <a:rPr kumimoji="1" lang="en-US" altLang="ja-JP" sz="4000" dirty="0"/>
              <a:t>】</a:t>
            </a:r>
            <a:r>
              <a:rPr kumimoji="1" lang="ja-JP" altLang="en-US" sz="4000" dirty="0"/>
              <a:t>以下の取引の仕訳をしてください。</a:t>
            </a:r>
            <a:endParaRPr kumimoji="1" lang="en-US" altLang="ja-JP" sz="4000" dirty="0"/>
          </a:p>
          <a:p>
            <a:pPr algn="ctr"/>
            <a:endParaRPr kumimoji="1" lang="en-US" altLang="ja-JP" sz="4000" dirty="0"/>
          </a:p>
          <a:p>
            <a:pPr algn="ctr"/>
            <a:r>
              <a:rPr kumimoji="1" lang="en-US" altLang="ja-JP" sz="4000" dirty="0"/>
              <a:t>GBC</a:t>
            </a:r>
            <a:r>
              <a:rPr kumimoji="1" lang="ja-JP" altLang="en-US" sz="4000" dirty="0"/>
              <a:t>プログラムへ８名参加が決まった。参加代金の</a:t>
            </a:r>
            <a:r>
              <a:rPr kumimoji="1" lang="en-US" altLang="ja-JP" sz="4000" dirty="0"/>
              <a:t>30,000</a:t>
            </a:r>
            <a:r>
              <a:rPr kumimoji="1" lang="ja-JP" altLang="en-US" sz="4000" dirty="0"/>
              <a:t>円を８名分、普通預金口座に振り込まれた。</a:t>
            </a:r>
          </a:p>
        </p:txBody>
      </p:sp>
      <p:graphicFrame>
        <p:nvGraphicFramePr>
          <p:cNvPr id="4" name="表 3">
            <a:extLst>
              <a:ext uri="{FF2B5EF4-FFF2-40B4-BE49-F238E27FC236}">
                <a16:creationId xmlns:a16="http://schemas.microsoft.com/office/drawing/2014/main" id="{423A8F88-9135-4B73-A071-E27F4829D13B}"/>
              </a:ext>
            </a:extLst>
          </p:cNvPr>
          <p:cNvGraphicFramePr>
            <a:graphicFrameLocks noGrp="1"/>
          </p:cNvGraphicFramePr>
          <p:nvPr>
            <p:extLst>
              <p:ext uri="{D42A27DB-BD31-4B8C-83A1-F6EECF244321}">
                <p14:modId xmlns:p14="http://schemas.microsoft.com/office/powerpoint/2010/main" val="2984606880"/>
              </p:ext>
            </p:extLst>
          </p:nvPr>
        </p:nvGraphicFramePr>
        <p:xfrm>
          <a:off x="1819275" y="3086100"/>
          <a:ext cx="15011400" cy="2182639"/>
        </p:xfrm>
        <a:graphic>
          <a:graphicData uri="http://schemas.openxmlformats.org/drawingml/2006/table">
            <a:tbl>
              <a:tblPr firstRow="1" bandRow="1">
                <a:tableStyleId>{5C22544A-7EE6-4342-B048-85BDC9FD1C3A}</a:tableStyleId>
              </a:tblPr>
              <a:tblGrid>
                <a:gridCol w="3752850">
                  <a:extLst>
                    <a:ext uri="{9D8B030D-6E8A-4147-A177-3AD203B41FA5}">
                      <a16:colId xmlns:a16="http://schemas.microsoft.com/office/drawing/2014/main" val="4262114643"/>
                    </a:ext>
                  </a:extLst>
                </a:gridCol>
                <a:gridCol w="3752850">
                  <a:extLst>
                    <a:ext uri="{9D8B030D-6E8A-4147-A177-3AD203B41FA5}">
                      <a16:colId xmlns:a16="http://schemas.microsoft.com/office/drawing/2014/main" val="2759163232"/>
                    </a:ext>
                  </a:extLst>
                </a:gridCol>
                <a:gridCol w="3752850">
                  <a:extLst>
                    <a:ext uri="{9D8B030D-6E8A-4147-A177-3AD203B41FA5}">
                      <a16:colId xmlns:a16="http://schemas.microsoft.com/office/drawing/2014/main" val="487501093"/>
                    </a:ext>
                  </a:extLst>
                </a:gridCol>
                <a:gridCol w="3752850">
                  <a:extLst>
                    <a:ext uri="{9D8B030D-6E8A-4147-A177-3AD203B41FA5}">
                      <a16:colId xmlns:a16="http://schemas.microsoft.com/office/drawing/2014/main" val="2708463579"/>
                    </a:ext>
                  </a:extLst>
                </a:gridCol>
              </a:tblGrid>
              <a:tr h="1012479">
                <a:tc gridSpan="2">
                  <a:txBody>
                    <a:bodyPr/>
                    <a:lstStyle/>
                    <a:p>
                      <a:pPr algn="ctr"/>
                      <a:r>
                        <a:rPr kumimoji="1" lang="ja-JP" altLang="en-US" sz="3600" dirty="0"/>
                        <a:t>借方</a:t>
                      </a:r>
                    </a:p>
                  </a:txBody>
                  <a:tcPr anchor="ctr"/>
                </a:tc>
                <a:tc hMerge="1">
                  <a:txBody>
                    <a:bodyPr/>
                    <a:lstStyle/>
                    <a:p>
                      <a:endParaRPr kumimoji="1" lang="ja-JP" altLang="en-US" dirty="0"/>
                    </a:p>
                  </a:txBody>
                  <a:tcPr/>
                </a:tc>
                <a:tc gridSpan="2">
                  <a:txBody>
                    <a:bodyPr/>
                    <a:lstStyle/>
                    <a:p>
                      <a:pPr algn="ctr"/>
                      <a:r>
                        <a:rPr kumimoji="1" lang="ja-JP" altLang="en-US" sz="3600" dirty="0"/>
                        <a:t>貸方</a:t>
                      </a:r>
                    </a:p>
                  </a:txBody>
                  <a:tcPr anchor="ctr"/>
                </a:tc>
                <a:tc hMerge="1">
                  <a:txBody>
                    <a:bodyPr/>
                    <a:lstStyle/>
                    <a:p>
                      <a:endParaRPr kumimoji="1" lang="ja-JP" altLang="en-US" dirty="0"/>
                    </a:p>
                  </a:txBody>
                  <a:tcPr/>
                </a:tc>
                <a:extLst>
                  <a:ext uri="{0D108BD9-81ED-4DB2-BD59-A6C34878D82A}">
                    <a16:rowId xmlns:a16="http://schemas.microsoft.com/office/drawing/2014/main" val="2120561885"/>
                  </a:ext>
                </a:extLst>
              </a:tr>
              <a:tr h="1170160">
                <a:tc>
                  <a:txBody>
                    <a:bodyPr/>
                    <a:lstStyle/>
                    <a:p>
                      <a:pPr algn="ctr"/>
                      <a:r>
                        <a:rPr kumimoji="1" lang="ja-JP" altLang="en-US" sz="2800" dirty="0">
                          <a:solidFill>
                            <a:srgbClr val="C00000"/>
                          </a:solidFill>
                        </a:rPr>
                        <a:t>普通預金（資産＋）</a:t>
                      </a:r>
                      <a:endParaRPr kumimoji="1" lang="en-US" altLang="ja-JP" sz="2800" dirty="0">
                        <a:solidFill>
                          <a:srgbClr val="C00000"/>
                        </a:solidFill>
                      </a:endParaRPr>
                    </a:p>
                  </a:txBody>
                  <a:tcPr anchor="ctr"/>
                </a:tc>
                <a:tc>
                  <a:txBody>
                    <a:bodyPr/>
                    <a:lstStyle/>
                    <a:p>
                      <a:pPr algn="ctr"/>
                      <a:r>
                        <a:rPr kumimoji="1" lang="en-US" altLang="ja-JP" sz="2800" dirty="0">
                          <a:solidFill>
                            <a:srgbClr val="C00000"/>
                          </a:solidFill>
                        </a:rPr>
                        <a:t>240,000</a:t>
                      </a:r>
                      <a:r>
                        <a:rPr kumimoji="1" lang="ja-JP" altLang="en-US" sz="2800" dirty="0">
                          <a:solidFill>
                            <a:srgbClr val="C00000"/>
                          </a:solidFill>
                        </a:rPr>
                        <a:t>円</a:t>
                      </a:r>
                    </a:p>
                  </a:txBody>
                  <a:tcPr anchor="ctr"/>
                </a:tc>
                <a:tc>
                  <a:txBody>
                    <a:bodyPr/>
                    <a:lstStyle/>
                    <a:p>
                      <a:pPr algn="ctr"/>
                      <a:r>
                        <a:rPr kumimoji="1" lang="ja-JP" altLang="en-US" sz="2800" b="0" dirty="0">
                          <a:solidFill>
                            <a:srgbClr val="C00000"/>
                          </a:solidFill>
                        </a:rPr>
                        <a:t>売上（収益＋）</a:t>
                      </a:r>
                      <a:endParaRPr kumimoji="1" lang="en-US" altLang="ja-JP" sz="2800" b="0" dirty="0">
                        <a:solidFill>
                          <a:srgbClr val="C00000"/>
                        </a:solidFill>
                      </a:endParaRPr>
                    </a:p>
                  </a:txBody>
                  <a:tcPr anchor="ctr"/>
                </a:tc>
                <a:tc>
                  <a:txBody>
                    <a:bodyPr/>
                    <a:lstStyle/>
                    <a:p>
                      <a:pPr algn="ctr"/>
                      <a:r>
                        <a:rPr kumimoji="1" lang="en-US" altLang="ja-JP" sz="2800" b="0" dirty="0">
                          <a:solidFill>
                            <a:srgbClr val="C00000"/>
                          </a:solidFill>
                        </a:rPr>
                        <a:t>240,000</a:t>
                      </a:r>
                      <a:r>
                        <a:rPr kumimoji="1" lang="ja-JP" altLang="en-US" sz="2800" b="0" dirty="0">
                          <a:solidFill>
                            <a:srgbClr val="C00000"/>
                          </a:solidFill>
                        </a:rPr>
                        <a:t>円</a:t>
                      </a:r>
                    </a:p>
                  </a:txBody>
                  <a:tcPr anchor="ctr"/>
                </a:tc>
                <a:extLst>
                  <a:ext uri="{0D108BD9-81ED-4DB2-BD59-A6C34878D82A}">
                    <a16:rowId xmlns:a16="http://schemas.microsoft.com/office/drawing/2014/main" val="2641389420"/>
                  </a:ext>
                </a:extLst>
              </a:tr>
            </a:tbl>
          </a:graphicData>
        </a:graphic>
      </p:graphicFrame>
      <p:sp>
        <p:nvSpPr>
          <p:cNvPr id="6" name="テキスト ボックス 5">
            <a:extLst>
              <a:ext uri="{FF2B5EF4-FFF2-40B4-BE49-F238E27FC236}">
                <a16:creationId xmlns:a16="http://schemas.microsoft.com/office/drawing/2014/main" id="{E3D14444-731D-40B5-9291-DC7E4C243817}"/>
              </a:ext>
            </a:extLst>
          </p:cNvPr>
          <p:cNvSpPr txBox="1"/>
          <p:nvPr/>
        </p:nvSpPr>
        <p:spPr>
          <a:xfrm>
            <a:off x="1819275" y="5981700"/>
            <a:ext cx="15421943" cy="3046988"/>
          </a:xfrm>
          <a:prstGeom prst="rect">
            <a:avLst/>
          </a:prstGeom>
          <a:noFill/>
        </p:spPr>
        <p:txBody>
          <a:bodyPr wrap="square" rtlCol="0">
            <a:spAutoFit/>
          </a:bodyPr>
          <a:lstStyle/>
          <a:p>
            <a:r>
              <a:rPr kumimoji="1" lang="ja-JP" altLang="en-US" sz="3200" b="1" dirty="0"/>
              <a:t>解説</a:t>
            </a:r>
            <a:endParaRPr kumimoji="1" lang="en-US" altLang="ja-JP" sz="3200" b="1" dirty="0"/>
          </a:p>
          <a:p>
            <a:r>
              <a:rPr kumimoji="1" lang="ja-JP" altLang="en-US" sz="3200" dirty="0"/>
              <a:t>①借方：普通預金口座へ</a:t>
            </a:r>
            <a:r>
              <a:rPr kumimoji="1" lang="en-US" altLang="ja-JP" sz="3200" dirty="0"/>
              <a:t>30,000</a:t>
            </a:r>
            <a:r>
              <a:rPr kumimoji="1" lang="ja-JP" altLang="en-US" sz="3200" dirty="0"/>
              <a:t>円</a:t>
            </a:r>
            <a:r>
              <a:rPr kumimoji="1" lang="en-US" altLang="ja-JP" sz="3200" dirty="0"/>
              <a:t>×8=240,000</a:t>
            </a:r>
            <a:r>
              <a:rPr kumimoji="1" lang="ja-JP" altLang="en-US" sz="3200" dirty="0"/>
              <a:t>円が振り込まれ増加した。勘定科目の「普通預金」＝分類は「資産」が増加。</a:t>
            </a:r>
            <a:endParaRPr kumimoji="1" lang="en-US" altLang="ja-JP" sz="3200" dirty="0"/>
          </a:p>
          <a:p>
            <a:endParaRPr kumimoji="1" lang="en-US" altLang="ja-JP" sz="3200" dirty="0"/>
          </a:p>
          <a:p>
            <a:r>
              <a:rPr kumimoji="1" lang="ja-JP" altLang="en-US" sz="3200" dirty="0"/>
              <a:t>②貸方：</a:t>
            </a:r>
            <a:r>
              <a:rPr kumimoji="1" lang="en-US" altLang="ja-JP" sz="3200" dirty="0"/>
              <a:t>GBC</a:t>
            </a:r>
            <a:r>
              <a:rPr kumimoji="1" lang="ja-JP" altLang="en-US" sz="3200" dirty="0"/>
              <a:t>の売上が</a:t>
            </a:r>
            <a:r>
              <a:rPr kumimoji="1" lang="en-US" altLang="ja-JP" sz="3200" dirty="0"/>
              <a:t>30,000</a:t>
            </a:r>
            <a:r>
              <a:rPr kumimoji="1" lang="ja-JP" altLang="en-US" sz="3200" dirty="0"/>
              <a:t>円</a:t>
            </a:r>
            <a:r>
              <a:rPr kumimoji="1" lang="en-US" altLang="ja-JP" sz="3200" dirty="0"/>
              <a:t>×8=240,000</a:t>
            </a:r>
            <a:r>
              <a:rPr kumimoji="1" lang="ja-JP" altLang="en-US" sz="3200" dirty="0"/>
              <a:t>円計上されたため、勘定科目「売上」＝分類は「売上」が増加。</a:t>
            </a:r>
            <a:endParaRPr kumimoji="1" lang="en-US" altLang="ja-JP" sz="3200" dirty="0"/>
          </a:p>
        </p:txBody>
      </p:sp>
    </p:spTree>
    <p:extLst>
      <p:ext uri="{BB962C8B-B14F-4D97-AF65-F5344CB8AC3E}">
        <p14:creationId xmlns:p14="http://schemas.microsoft.com/office/powerpoint/2010/main" val="814488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a:extLst>
              <a:ext uri="{FF2B5EF4-FFF2-40B4-BE49-F238E27FC236}">
                <a16:creationId xmlns:a16="http://schemas.microsoft.com/office/drawing/2014/main" id="{D4D010F2-2397-4833-A7C4-60AA2B999151}"/>
              </a:ext>
            </a:extLst>
          </p:cNvPr>
          <p:cNvSpPr txBox="1"/>
          <p:nvPr/>
        </p:nvSpPr>
        <p:spPr>
          <a:xfrm>
            <a:off x="609600" y="407195"/>
            <a:ext cx="17430750" cy="2554545"/>
          </a:xfrm>
          <a:prstGeom prst="rect">
            <a:avLst/>
          </a:prstGeom>
          <a:noFill/>
        </p:spPr>
        <p:txBody>
          <a:bodyPr wrap="square" rtlCol="0">
            <a:spAutoFit/>
          </a:bodyPr>
          <a:lstStyle/>
          <a:p>
            <a:pPr algn="ctr"/>
            <a:r>
              <a:rPr kumimoji="1" lang="en-US" altLang="ja-JP" sz="4000" dirty="0"/>
              <a:t>【</a:t>
            </a:r>
            <a:r>
              <a:rPr kumimoji="1" lang="ja-JP" altLang="en-US" sz="4000" dirty="0"/>
              <a:t>問１：売上</a:t>
            </a:r>
            <a:r>
              <a:rPr kumimoji="1" lang="en-US" altLang="ja-JP" sz="4000" dirty="0"/>
              <a:t>】</a:t>
            </a:r>
            <a:r>
              <a:rPr kumimoji="1" lang="ja-JP" altLang="en-US" sz="4000" dirty="0"/>
              <a:t>以下の取引の仕訳をしてください。</a:t>
            </a:r>
            <a:endParaRPr kumimoji="1" lang="en-US" altLang="ja-JP" sz="4000" dirty="0"/>
          </a:p>
          <a:p>
            <a:pPr algn="ctr"/>
            <a:endParaRPr kumimoji="1" lang="en-US" altLang="ja-JP" sz="4000" dirty="0"/>
          </a:p>
          <a:p>
            <a:pPr algn="ctr"/>
            <a:r>
              <a:rPr kumimoji="1" lang="ja-JP" altLang="en-US" sz="4000" dirty="0"/>
              <a:t>商品を</a:t>
            </a:r>
            <a:r>
              <a:rPr kumimoji="1" lang="en-US" altLang="ja-JP" sz="4000" dirty="0"/>
              <a:t>A</a:t>
            </a:r>
            <a:r>
              <a:rPr kumimoji="1" lang="ja-JP" altLang="en-US" sz="4000" dirty="0"/>
              <a:t>社に</a:t>
            </a:r>
            <a:r>
              <a:rPr kumimoji="1" lang="en-US" altLang="ja-JP" sz="4000" dirty="0"/>
              <a:t>50,000</a:t>
            </a:r>
            <a:r>
              <a:rPr kumimoji="1" lang="ja-JP" altLang="en-US" sz="4000" dirty="0"/>
              <a:t>円売り上げた。代金のうち、</a:t>
            </a:r>
            <a:r>
              <a:rPr kumimoji="1" lang="en-US" altLang="ja-JP" sz="4000" dirty="0"/>
              <a:t>30,000</a:t>
            </a:r>
            <a:r>
              <a:rPr kumimoji="1" lang="ja-JP" altLang="en-US" sz="4000" dirty="0"/>
              <a:t>円は現金で受け取り、</a:t>
            </a:r>
            <a:endParaRPr kumimoji="1" lang="en-US" altLang="ja-JP" sz="4000" dirty="0"/>
          </a:p>
          <a:p>
            <a:pPr algn="ctr"/>
            <a:r>
              <a:rPr kumimoji="1" lang="ja-JP" altLang="en-US" sz="4000" dirty="0"/>
              <a:t>残りは掛けとした。</a:t>
            </a:r>
          </a:p>
        </p:txBody>
      </p:sp>
      <p:graphicFrame>
        <p:nvGraphicFramePr>
          <p:cNvPr id="4" name="表 3">
            <a:extLst>
              <a:ext uri="{FF2B5EF4-FFF2-40B4-BE49-F238E27FC236}">
                <a16:creationId xmlns:a16="http://schemas.microsoft.com/office/drawing/2014/main" id="{423A8F88-9135-4B73-A071-E27F4829D13B}"/>
              </a:ext>
            </a:extLst>
          </p:cNvPr>
          <p:cNvGraphicFramePr>
            <a:graphicFrameLocks noGrp="1"/>
          </p:cNvGraphicFramePr>
          <p:nvPr>
            <p:extLst>
              <p:ext uri="{D42A27DB-BD31-4B8C-83A1-F6EECF244321}">
                <p14:modId xmlns:p14="http://schemas.microsoft.com/office/powerpoint/2010/main" val="1374701730"/>
              </p:ext>
            </p:extLst>
          </p:nvPr>
        </p:nvGraphicFramePr>
        <p:xfrm>
          <a:off x="1819275" y="3086100"/>
          <a:ext cx="15011400" cy="3352799"/>
        </p:xfrm>
        <a:graphic>
          <a:graphicData uri="http://schemas.openxmlformats.org/drawingml/2006/table">
            <a:tbl>
              <a:tblPr firstRow="1" bandRow="1">
                <a:tableStyleId>{5C22544A-7EE6-4342-B048-85BDC9FD1C3A}</a:tableStyleId>
              </a:tblPr>
              <a:tblGrid>
                <a:gridCol w="3752850">
                  <a:extLst>
                    <a:ext uri="{9D8B030D-6E8A-4147-A177-3AD203B41FA5}">
                      <a16:colId xmlns:a16="http://schemas.microsoft.com/office/drawing/2014/main" val="4262114643"/>
                    </a:ext>
                  </a:extLst>
                </a:gridCol>
                <a:gridCol w="3752850">
                  <a:extLst>
                    <a:ext uri="{9D8B030D-6E8A-4147-A177-3AD203B41FA5}">
                      <a16:colId xmlns:a16="http://schemas.microsoft.com/office/drawing/2014/main" val="2759163232"/>
                    </a:ext>
                  </a:extLst>
                </a:gridCol>
                <a:gridCol w="3752850">
                  <a:extLst>
                    <a:ext uri="{9D8B030D-6E8A-4147-A177-3AD203B41FA5}">
                      <a16:colId xmlns:a16="http://schemas.microsoft.com/office/drawing/2014/main" val="487501093"/>
                    </a:ext>
                  </a:extLst>
                </a:gridCol>
                <a:gridCol w="3752850">
                  <a:extLst>
                    <a:ext uri="{9D8B030D-6E8A-4147-A177-3AD203B41FA5}">
                      <a16:colId xmlns:a16="http://schemas.microsoft.com/office/drawing/2014/main" val="2708463579"/>
                    </a:ext>
                  </a:extLst>
                </a:gridCol>
              </a:tblGrid>
              <a:tr h="1012479">
                <a:tc gridSpan="2">
                  <a:txBody>
                    <a:bodyPr/>
                    <a:lstStyle/>
                    <a:p>
                      <a:pPr algn="ctr"/>
                      <a:r>
                        <a:rPr kumimoji="1" lang="ja-JP" altLang="en-US" sz="3600" dirty="0"/>
                        <a:t>借方</a:t>
                      </a:r>
                    </a:p>
                  </a:txBody>
                  <a:tcPr anchor="ctr"/>
                </a:tc>
                <a:tc hMerge="1">
                  <a:txBody>
                    <a:bodyPr/>
                    <a:lstStyle/>
                    <a:p>
                      <a:endParaRPr kumimoji="1" lang="ja-JP" altLang="en-US" dirty="0"/>
                    </a:p>
                  </a:txBody>
                  <a:tcPr/>
                </a:tc>
                <a:tc gridSpan="2">
                  <a:txBody>
                    <a:bodyPr/>
                    <a:lstStyle/>
                    <a:p>
                      <a:pPr algn="ctr"/>
                      <a:r>
                        <a:rPr kumimoji="1" lang="ja-JP" altLang="en-US" sz="3600" dirty="0"/>
                        <a:t>貸方</a:t>
                      </a:r>
                    </a:p>
                  </a:txBody>
                  <a:tcPr anchor="ctr"/>
                </a:tc>
                <a:tc hMerge="1">
                  <a:txBody>
                    <a:bodyPr/>
                    <a:lstStyle/>
                    <a:p>
                      <a:endParaRPr kumimoji="1" lang="ja-JP" altLang="en-US" dirty="0"/>
                    </a:p>
                  </a:txBody>
                  <a:tcPr/>
                </a:tc>
                <a:extLst>
                  <a:ext uri="{0D108BD9-81ED-4DB2-BD59-A6C34878D82A}">
                    <a16:rowId xmlns:a16="http://schemas.microsoft.com/office/drawing/2014/main" val="2120561885"/>
                  </a:ext>
                </a:extLst>
              </a:tr>
              <a:tr h="1170160">
                <a:tc>
                  <a:txBody>
                    <a:bodyPr/>
                    <a:lstStyle/>
                    <a:p>
                      <a:pPr algn="ctr"/>
                      <a:endParaRPr kumimoji="1" lang="en-US" altLang="ja-JP" sz="2800" dirty="0"/>
                    </a:p>
                  </a:txBody>
                  <a:tcPr anchor="ctr"/>
                </a:tc>
                <a:tc>
                  <a:txBody>
                    <a:bodyPr/>
                    <a:lstStyle/>
                    <a:p>
                      <a:pPr algn="ctr"/>
                      <a:endParaRPr kumimoji="1" lang="ja-JP" altLang="en-US" sz="2800" dirty="0"/>
                    </a:p>
                  </a:txBody>
                  <a:tcPr anchor="ctr"/>
                </a:tc>
                <a:tc>
                  <a:txBody>
                    <a:bodyPr/>
                    <a:lstStyle/>
                    <a:p>
                      <a:pPr algn="ctr"/>
                      <a:endParaRPr kumimoji="1" lang="en-US" altLang="ja-JP" sz="2800" dirty="0"/>
                    </a:p>
                  </a:txBody>
                  <a:tcPr anchor="ctr"/>
                </a:tc>
                <a:tc>
                  <a:txBody>
                    <a:bodyPr/>
                    <a:lstStyle/>
                    <a:p>
                      <a:pPr algn="ctr"/>
                      <a:endParaRPr kumimoji="1" lang="ja-JP" altLang="en-US" sz="2800" dirty="0"/>
                    </a:p>
                  </a:txBody>
                  <a:tcPr anchor="ctr"/>
                </a:tc>
                <a:extLst>
                  <a:ext uri="{0D108BD9-81ED-4DB2-BD59-A6C34878D82A}">
                    <a16:rowId xmlns:a16="http://schemas.microsoft.com/office/drawing/2014/main" val="2641389420"/>
                  </a:ext>
                </a:extLst>
              </a:tr>
              <a:tr h="1170160">
                <a:tc>
                  <a:txBody>
                    <a:bodyPr/>
                    <a:lstStyle/>
                    <a:p>
                      <a:pPr algn="ctr"/>
                      <a:endParaRPr kumimoji="1" lang="en-US" altLang="ja-JP" sz="2800" dirty="0"/>
                    </a:p>
                  </a:txBody>
                  <a:tcPr anchor="ctr"/>
                </a:tc>
                <a:tc>
                  <a:txBody>
                    <a:bodyPr/>
                    <a:lstStyle/>
                    <a:p>
                      <a:pPr algn="ctr"/>
                      <a:endParaRPr kumimoji="1" lang="ja-JP" altLang="en-US" sz="2800" dirty="0"/>
                    </a:p>
                  </a:txBody>
                  <a:tcPr anchor="ctr"/>
                </a:tc>
                <a:tc>
                  <a:txBody>
                    <a:bodyPr/>
                    <a:lstStyle/>
                    <a:p>
                      <a:pPr algn="ctr"/>
                      <a:endParaRPr kumimoji="1" lang="ja-JP" altLang="en-US" sz="2800" dirty="0"/>
                    </a:p>
                  </a:txBody>
                  <a:tcPr anchor="ctr"/>
                </a:tc>
                <a:tc>
                  <a:txBody>
                    <a:bodyPr/>
                    <a:lstStyle/>
                    <a:p>
                      <a:pPr algn="ctr"/>
                      <a:endParaRPr kumimoji="1" lang="ja-JP" altLang="en-US" sz="2800" dirty="0"/>
                    </a:p>
                  </a:txBody>
                  <a:tcPr anchor="ctr"/>
                </a:tc>
                <a:extLst>
                  <a:ext uri="{0D108BD9-81ED-4DB2-BD59-A6C34878D82A}">
                    <a16:rowId xmlns:a16="http://schemas.microsoft.com/office/drawing/2014/main" val="2652099539"/>
                  </a:ext>
                </a:extLst>
              </a:tr>
            </a:tbl>
          </a:graphicData>
        </a:graphic>
      </p:graphicFrame>
      <p:sp>
        <p:nvSpPr>
          <p:cNvPr id="6" name="テキスト ボックス 5">
            <a:extLst>
              <a:ext uri="{FF2B5EF4-FFF2-40B4-BE49-F238E27FC236}">
                <a16:creationId xmlns:a16="http://schemas.microsoft.com/office/drawing/2014/main" id="{E3D14444-731D-40B5-9291-DC7E4C243817}"/>
              </a:ext>
            </a:extLst>
          </p:cNvPr>
          <p:cNvSpPr txBox="1"/>
          <p:nvPr/>
        </p:nvSpPr>
        <p:spPr>
          <a:xfrm>
            <a:off x="1844675" y="6708279"/>
            <a:ext cx="15421943" cy="3046988"/>
          </a:xfrm>
          <a:prstGeom prst="rect">
            <a:avLst/>
          </a:prstGeom>
          <a:noFill/>
        </p:spPr>
        <p:txBody>
          <a:bodyPr wrap="square" rtlCol="0">
            <a:spAutoFit/>
          </a:bodyPr>
          <a:lstStyle/>
          <a:p>
            <a:r>
              <a:rPr kumimoji="1" lang="ja-JP" altLang="en-US" sz="3200" b="1" dirty="0"/>
              <a:t>いずれかの勘定科目を使用</a:t>
            </a:r>
            <a:endParaRPr kumimoji="1" lang="en-US" altLang="ja-JP" sz="3200" b="1" dirty="0"/>
          </a:p>
          <a:p>
            <a:r>
              <a:rPr kumimoji="1" lang="ja-JP" altLang="en-US" sz="3200" dirty="0"/>
              <a:t>・売上</a:t>
            </a:r>
            <a:endParaRPr kumimoji="1" lang="en-US" altLang="ja-JP" sz="3200" dirty="0"/>
          </a:p>
          <a:p>
            <a:r>
              <a:rPr kumimoji="1" lang="ja-JP" altLang="en-US" sz="3200" dirty="0"/>
              <a:t>・現金</a:t>
            </a:r>
            <a:endParaRPr kumimoji="1" lang="en-US" altLang="ja-JP" sz="3200" dirty="0"/>
          </a:p>
          <a:p>
            <a:r>
              <a:rPr kumimoji="1" lang="ja-JP" altLang="en-US" sz="3200" dirty="0"/>
              <a:t>・売掛金</a:t>
            </a:r>
            <a:endParaRPr kumimoji="1" lang="en-US" altLang="ja-JP" sz="3200" dirty="0"/>
          </a:p>
          <a:p>
            <a:r>
              <a:rPr kumimoji="1" lang="ja-JP" altLang="en-US" sz="3200" dirty="0"/>
              <a:t>・買掛金</a:t>
            </a:r>
            <a:endParaRPr kumimoji="1" lang="en-US" altLang="ja-JP" sz="3200" dirty="0"/>
          </a:p>
          <a:p>
            <a:r>
              <a:rPr kumimoji="1" lang="ja-JP" altLang="en-US" sz="3200" dirty="0"/>
              <a:t>・備品</a:t>
            </a:r>
            <a:endParaRPr kumimoji="1" lang="en-US" altLang="ja-JP" sz="3200" dirty="0"/>
          </a:p>
        </p:txBody>
      </p:sp>
    </p:spTree>
    <p:extLst>
      <p:ext uri="{BB962C8B-B14F-4D97-AF65-F5344CB8AC3E}">
        <p14:creationId xmlns:p14="http://schemas.microsoft.com/office/powerpoint/2010/main" val="32685428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1472</TotalTime>
  <Words>3095</Words>
  <Application>Microsoft Office PowerPoint</Application>
  <PresentationFormat>ユーザー設定</PresentationFormat>
  <Paragraphs>558</Paragraphs>
  <Slides>40</Slides>
  <Notes>39</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40</vt:i4>
      </vt:variant>
    </vt:vector>
  </HeadingPairs>
  <TitlesOfParts>
    <vt:vector size="46" baseType="lpstr">
      <vt:lpstr>Calibri</vt:lpstr>
      <vt:lpstr>Arial</vt:lpstr>
      <vt:lpstr>Muli Regular</vt:lpstr>
      <vt:lpstr>Noto Sans Regular</vt:lpstr>
      <vt:lpstr>ＭＳ Ｐゴシック</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GBCブローシャ―V1</dc:title>
  <dc:creator>Eriko</dc:creator>
  <cp:lastModifiedBy>user</cp:lastModifiedBy>
  <cp:revision>176</cp:revision>
  <dcterms:created xsi:type="dcterms:W3CDTF">2006-08-16T00:00:00Z</dcterms:created>
  <dcterms:modified xsi:type="dcterms:W3CDTF">2023-10-26T21:44:21Z</dcterms:modified>
  <dc:identifier>DAFfDpniBtg</dc:identifier>
</cp:coreProperties>
</file>